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0" r:id="rId5"/>
    <p:sldId id="261" r:id="rId6"/>
    <p:sldId id="268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539D7B-AAEA-463B-8643-DA80599A8644}" type="datetimeFigureOut">
              <a:rPr lang="en-CA" smtClean="0"/>
              <a:pPr/>
              <a:t>2017-05-19</a:t>
            </a:fld>
            <a:endParaRPr lang="en-C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9360" y="764704"/>
            <a:ext cx="9252520" cy="4536504"/>
          </a:xfrm>
        </p:spPr>
        <p:txBody>
          <a:bodyPr>
            <a:normAutofit/>
          </a:bodyPr>
          <a:lstStyle/>
          <a:p>
            <a:pPr algn="ctr"/>
            <a:r>
              <a:rPr lang="en-CA" sz="2400" dirty="0" smtClean="0"/>
              <a:t>Southern Hudson Bay Polar Bear Management </a:t>
            </a:r>
            <a:br>
              <a:rPr lang="en-CA" sz="2400" dirty="0" smtClean="0"/>
            </a:br>
            <a:r>
              <a:rPr lang="en-CA" sz="2400" dirty="0" smtClean="0"/>
              <a:t>System -- Sanikiluaq, Nunavut </a:t>
            </a:r>
            <a:br>
              <a:rPr lang="en-CA" sz="2400" dirty="0" smtClean="0"/>
            </a:br>
            <a:r>
              <a:rPr lang="en-CA" sz="2400" dirty="0"/>
              <a:t/>
            </a:r>
            <a:br>
              <a:rPr lang="en-CA" sz="2400" dirty="0"/>
            </a:br>
            <a:r>
              <a:rPr lang="en-CA" sz="2400" dirty="0" smtClean="0"/>
              <a:t>For</a:t>
            </a:r>
            <a:br>
              <a:rPr lang="en-CA" sz="2400" dirty="0" smtClean="0"/>
            </a:br>
            <a:r>
              <a:rPr lang="en-CA" sz="2400" dirty="0" smtClean="0"/>
              <a:t>Nunavut Wildlife Management Board Public Hearing</a:t>
            </a:r>
            <a:br>
              <a:rPr lang="en-CA" sz="2400" dirty="0" smtClean="0"/>
            </a:br>
            <a:r>
              <a:rPr lang="en-CA" sz="2400" dirty="0" smtClean="0"/>
              <a:t>on Nunavut Polar Bear Management Plan</a:t>
            </a:r>
            <a:br>
              <a:rPr lang="en-CA" sz="2400" dirty="0" smtClean="0"/>
            </a:br>
            <a:r>
              <a:rPr lang="en-CA" sz="2400" dirty="0"/>
              <a:t/>
            </a:r>
            <a:br>
              <a:rPr lang="en-CA" sz="2400" dirty="0"/>
            </a:br>
            <a:endParaRPr lang="en-CA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941168"/>
            <a:ext cx="7854696" cy="1752600"/>
          </a:xfrm>
        </p:spPr>
        <p:txBody>
          <a:bodyPr/>
          <a:lstStyle/>
          <a:p>
            <a:pPr algn="ctr"/>
            <a:endParaRPr lang="en-CA" dirty="0" smtClean="0"/>
          </a:p>
          <a:p>
            <a:pPr algn="ctr"/>
            <a:r>
              <a:rPr lang="en-CA" dirty="0" smtClean="0">
                <a:latin typeface="Arial" pitchFamily="34" charset="0"/>
                <a:cs typeface="Arial" pitchFamily="34" charset="0"/>
              </a:rPr>
              <a:t>Sanikiluaq Hunters &amp; Trappers</a:t>
            </a:r>
            <a:endParaRPr lang="en-CA" dirty="0">
              <a:latin typeface="Arial" pitchFamily="34" charset="0"/>
              <a:cs typeface="Arial" pitchFamily="34" charset="0"/>
            </a:endParaRPr>
          </a:p>
          <a:p>
            <a:pPr algn="ctr"/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CA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451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SHB Polar Bear Management System Nunavut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/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Sanikiluaq is an excellent example of how HTO’s in Nunavut conduct responsible harvest practices that are sustainable and respectful of the principles of conservation.</a:t>
            </a:r>
          </a:p>
          <a:p>
            <a:endParaRPr lang="en-CA" dirty="0" smtClean="0"/>
          </a:p>
          <a:p>
            <a:pPr marL="0" indent="0" algn="ctr">
              <a:buNone/>
            </a:pPr>
            <a:r>
              <a:rPr lang="en-CA" sz="4000" b="1" dirty="0" smtClean="0">
                <a:latin typeface="Arial" pitchFamily="34" charset="0"/>
                <a:cs typeface="Arial" pitchFamily="34" charset="0"/>
              </a:rPr>
              <a:t>Thank You</a:t>
            </a:r>
            <a:endParaRPr lang="en-CA" sz="4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304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10376"/>
          </a:xfrm>
        </p:spPr>
        <p:txBody>
          <a:bodyPr>
            <a:normAutofit fontScale="90000"/>
          </a:bodyPr>
          <a:lstStyle/>
          <a:p>
            <a:pPr algn="ctr"/>
            <a:r>
              <a:rPr lang="en-CA" b="1" dirty="0" smtClean="0"/>
              <a:t>SHB Polar Bear Management System Nunavut</a:t>
            </a:r>
            <a:endParaRPr lang="en-CA" b="1" dirty="0"/>
          </a:p>
        </p:txBody>
      </p:sp>
      <p:pic>
        <p:nvPicPr>
          <p:cNvPr id="4" name="Content Placeholder 3" descr="http://sphotos-g.ak.fbcdn.net/hphotos-ak-snc7/418454_10151147905737964_53990380_n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64" y="2276872"/>
            <a:ext cx="5328592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724128" y="2204864"/>
            <a:ext cx="33123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Sanikiluaq</a:t>
            </a:r>
            <a:r>
              <a:rPr lang="en-US" dirty="0"/>
              <a:t>, Nunavut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 </a:t>
            </a:r>
            <a:r>
              <a:rPr lang="en-US" dirty="0"/>
              <a:t>population </a:t>
            </a:r>
            <a:r>
              <a:rPr lang="en-US" dirty="0" smtClean="0"/>
              <a:t>882 (2016)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community has </a:t>
            </a:r>
            <a:r>
              <a:rPr lang="en-US" dirty="0" smtClean="0"/>
              <a:t>used </a:t>
            </a:r>
            <a:r>
              <a:rPr lang="en-US" dirty="0"/>
              <a:t>a </a:t>
            </a:r>
            <a:r>
              <a:rPr lang="en-US" dirty="0" smtClean="0"/>
              <a:t>quota system for over </a:t>
            </a:r>
            <a:r>
              <a:rPr lang="en-US" dirty="0"/>
              <a:t>40 </a:t>
            </a:r>
            <a:r>
              <a:rPr lang="en-US" dirty="0" smtClean="0"/>
              <a:t>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Since 2005, the community has used the MOU which includes a flexible quota system and sex ratio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086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b="1" dirty="0" smtClean="0"/>
              <a:t>SHB Polar Bear Management System Nunavut</a:t>
            </a:r>
            <a:endParaRPr lang="en-CA" b="1" dirty="0"/>
          </a:p>
        </p:txBody>
      </p:sp>
      <p:pic>
        <p:nvPicPr>
          <p:cNvPr id="5" name="Picture 4" descr="cdn polar bear pops.jpg"/>
          <p:cNvPicPr>
            <a:picLocks noChangeAspect="1"/>
          </p:cNvPicPr>
          <p:nvPr/>
        </p:nvPicPr>
        <p:blipFill>
          <a:blip r:embed="rId2" cstate="print"/>
          <a:srcRect l="10254" t="14015" r="12545" b="13571"/>
          <a:stretch>
            <a:fillRect/>
          </a:stretch>
        </p:blipFill>
        <p:spPr>
          <a:xfrm>
            <a:off x="179512" y="2204864"/>
            <a:ext cx="4766465" cy="388843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987824" y="4941168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6056" y="2420888"/>
            <a:ext cx="3610744" cy="39037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Since 2005, Sanikiluaq has been using the </a:t>
            </a:r>
            <a:r>
              <a:rPr lang="en-US" dirty="0"/>
              <a:t>flexible </a:t>
            </a:r>
            <a:r>
              <a:rPr lang="en-US" dirty="0" smtClean="0"/>
              <a:t>quota system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system is based on </a:t>
            </a:r>
            <a:r>
              <a:rPr lang="en-US" dirty="0" smtClean="0"/>
              <a:t>the Memorandum of Understanding </a:t>
            </a:r>
            <a:r>
              <a:rPr lang="en-US" dirty="0"/>
              <a:t>(</a:t>
            </a:r>
            <a:r>
              <a:rPr lang="en-US" dirty="0" smtClean="0"/>
              <a:t>MOU) between </a:t>
            </a:r>
            <a:r>
              <a:rPr lang="en-US" dirty="0"/>
              <a:t>Sanikiluaq and </a:t>
            </a:r>
            <a:r>
              <a:rPr lang="en-US" dirty="0" smtClean="0"/>
              <a:t>the Government </a:t>
            </a:r>
            <a:r>
              <a:rPr lang="en-US" dirty="0"/>
              <a:t>of Nunavut</a:t>
            </a:r>
            <a:r>
              <a:rPr lang="en-US" dirty="0" smtClean="0"/>
              <a:t>.</a:t>
            </a:r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community has followed the flexible quota system for the past 11 years.  Its purpose is to conserve the population and </a:t>
            </a:r>
            <a:r>
              <a:rPr lang="en-US" dirty="0" smtClean="0"/>
              <a:t>maintain a sustainable harvest level.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4229525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SHB Polar Bear Management System Nunavut</a:t>
            </a:r>
            <a:endParaRPr lang="en-CA" dirty="0"/>
          </a:p>
        </p:txBody>
      </p:sp>
      <p:pic>
        <p:nvPicPr>
          <p:cNvPr id="4" name="Picture 3" descr="polar bear cave.jpg"/>
          <p:cNvPicPr>
            <a:picLocks noChangeAspect="1"/>
          </p:cNvPicPr>
          <p:nvPr/>
        </p:nvPicPr>
        <p:blipFill>
          <a:blip r:embed="rId2" cstate="print"/>
          <a:srcRect l="13660" r="7195"/>
          <a:stretch>
            <a:fillRect/>
          </a:stretch>
        </p:blipFill>
        <p:spPr>
          <a:xfrm>
            <a:off x="323528" y="2420888"/>
            <a:ext cx="3960440" cy="3840088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27984" y="2420888"/>
            <a:ext cx="4258816" cy="39037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system also prohibits harvest of family </a:t>
            </a:r>
            <a:r>
              <a:rPr lang="en-US" dirty="0"/>
              <a:t>groups, bears in dens, or </a:t>
            </a:r>
            <a:r>
              <a:rPr lang="en-US" dirty="0" smtClean="0"/>
              <a:t>cubs.</a:t>
            </a:r>
          </a:p>
          <a:p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/>
              <a:t>, for cultural reasons, a </a:t>
            </a:r>
            <a:r>
              <a:rPr lang="en-US" dirty="0" smtClean="0"/>
              <a:t>cub can </a:t>
            </a:r>
            <a:r>
              <a:rPr lang="en-US" dirty="0"/>
              <a:t>be harvested through a </a:t>
            </a:r>
            <a:r>
              <a:rPr lang="en-US" dirty="0" smtClean="0"/>
              <a:t>request to </a:t>
            </a:r>
            <a:r>
              <a:rPr lang="en-US" dirty="0"/>
              <a:t>the Government of Nunavut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sex selective system </a:t>
            </a:r>
            <a:r>
              <a:rPr lang="en-US" dirty="0" smtClean="0"/>
              <a:t>means that </a:t>
            </a:r>
            <a:r>
              <a:rPr lang="en-US" dirty="0"/>
              <a:t>one female can be harvested for </a:t>
            </a:r>
            <a:r>
              <a:rPr lang="en-US" dirty="0" smtClean="0"/>
              <a:t>every </a:t>
            </a:r>
            <a:r>
              <a:rPr lang="en-US" dirty="0"/>
              <a:t>two males that are </a:t>
            </a:r>
            <a:r>
              <a:rPr lang="en-US" dirty="0" smtClean="0"/>
              <a:t>harvested.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community has been following </a:t>
            </a:r>
            <a:r>
              <a:rPr lang="en-US" dirty="0" smtClean="0"/>
              <a:t>this system and has not expressed any concerns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562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SHB Polar Bear Management System Nunavut</a:t>
            </a:r>
            <a:endParaRPr lang="en-CA" dirty="0"/>
          </a:p>
        </p:txBody>
      </p:sp>
      <p:pic>
        <p:nvPicPr>
          <p:cNvPr id="5" name="Picture 4" descr="defense kill.JPG"/>
          <p:cNvPicPr>
            <a:picLocks noChangeAspect="1"/>
          </p:cNvPicPr>
          <p:nvPr/>
        </p:nvPicPr>
        <p:blipFill>
          <a:blip r:embed="rId2" cstate="print"/>
          <a:srcRect l="5901" r="19288"/>
          <a:stretch>
            <a:fillRect/>
          </a:stretch>
        </p:blipFill>
        <p:spPr>
          <a:xfrm>
            <a:off x="179512" y="1988840"/>
            <a:ext cx="4708862" cy="421054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04048" y="1935480"/>
            <a:ext cx="3682752" cy="4389120"/>
          </a:xfrm>
        </p:spPr>
        <p:txBody>
          <a:bodyPr/>
          <a:lstStyle/>
          <a:p>
            <a:r>
              <a:rPr lang="en-US" dirty="0"/>
              <a:t>Under the system, every </a:t>
            </a:r>
            <a:r>
              <a:rPr lang="en-US" dirty="0" smtClean="0"/>
              <a:t>person </a:t>
            </a:r>
            <a:r>
              <a:rPr lang="en-US" dirty="0"/>
              <a:t>in Nunavut </a:t>
            </a:r>
            <a:r>
              <a:rPr lang="en-US" dirty="0" smtClean="0"/>
              <a:t>has the right </a:t>
            </a:r>
            <a:r>
              <a:rPr lang="en-US" dirty="0"/>
              <a:t>to protect life </a:t>
            </a:r>
            <a:r>
              <a:rPr lang="en-US" dirty="0" smtClean="0"/>
              <a:t>and property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253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Sustainable Harvest Management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2132856"/>
            <a:ext cx="310668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Over this period, the community has harvested bears within the total allowable harvest and also maintained a 2:1 male to female sex ratio harvest.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 some years, the community has used credits accumulated from unused harvest from previous years as permitted through the flexible quota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Since 2014, the community has respected a user to user agreement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902330"/>
              </p:ext>
            </p:extLst>
          </p:nvPr>
        </p:nvGraphicFramePr>
        <p:xfrm>
          <a:off x="457200" y="2106079"/>
          <a:ext cx="5050904" cy="4275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1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HARVEST SEASON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TOTAL ALLOWABLE HARVEST (TAH)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ACTUAL HARVEST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2005/2006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(16 Males: 9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2006/2007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2007/2008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(18 Males: 7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2008/2009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26 (18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2009/2010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2010/2011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30 (21 Males: 9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2011/2012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2012/2013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26 (22 Males: 4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2013/2014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27 (17 Males: 10 </a:t>
                      </a:r>
                      <a:r>
                        <a:rPr lang="fr-FR" sz="1100" u="none" strike="noStrike" dirty="0" err="1">
                          <a:effectLst/>
                        </a:rPr>
                        <a:t>Females</a:t>
                      </a:r>
                      <a:r>
                        <a:rPr lang="fr-FR" sz="1100" u="none" strike="noStrike" dirty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2014/2015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20 (14 Males: 6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2015/2016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20 (14 Males: 6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2016/2017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25 (17 Males: 8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smtClean="0">
                          <a:effectLst/>
                        </a:rPr>
                        <a:t>20 </a:t>
                      </a:r>
                      <a:r>
                        <a:rPr lang="fr-FR" sz="1100" u="none" strike="noStrike">
                          <a:effectLst/>
                        </a:rPr>
                        <a:t>(13 Males: </a:t>
                      </a:r>
                      <a:r>
                        <a:rPr lang="fr-FR" sz="1100" u="none" strike="noStrike" smtClean="0">
                          <a:effectLst/>
                        </a:rPr>
                        <a:t>7 </a:t>
                      </a:r>
                      <a:r>
                        <a:rPr lang="fr-FR" sz="1100" u="none" strike="noStrike" dirty="0" err="1">
                          <a:effectLst/>
                        </a:rPr>
                        <a:t>Females</a:t>
                      </a:r>
                      <a:r>
                        <a:rPr lang="fr-FR" sz="1100" u="none" strike="noStrike" dirty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085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51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300 (204 Males: 96 Females)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smtClean="0">
                          <a:effectLst/>
                        </a:rPr>
                        <a:t>294 </a:t>
                      </a:r>
                      <a:r>
                        <a:rPr lang="fr-FR" sz="1100" u="none" strike="noStrike" dirty="0">
                          <a:effectLst/>
                        </a:rPr>
                        <a:t>(204 Males</a:t>
                      </a:r>
                      <a:r>
                        <a:rPr lang="fr-FR" sz="1100" u="none" strike="noStrike">
                          <a:effectLst/>
                        </a:rPr>
                        <a:t>: </a:t>
                      </a:r>
                      <a:r>
                        <a:rPr lang="fr-FR" sz="1100" u="none" strike="noStrike" smtClean="0">
                          <a:effectLst/>
                        </a:rPr>
                        <a:t>90 </a:t>
                      </a:r>
                      <a:r>
                        <a:rPr lang="fr-FR" sz="1100" u="none" strike="noStrike" dirty="0" err="1">
                          <a:effectLst/>
                        </a:rPr>
                        <a:t>Females</a:t>
                      </a:r>
                      <a:r>
                        <a:rPr lang="fr-FR" sz="1100" u="none" strike="noStrike" dirty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997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SHB Polar Bear Management System Nunavut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72816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					</a:t>
            </a:r>
          </a:p>
          <a:p>
            <a:pPr marL="0" indent="0">
              <a:buNone/>
            </a:pPr>
            <a:r>
              <a:rPr lang="en-CA" dirty="0"/>
              <a:t>	</a:t>
            </a:r>
            <a:r>
              <a:rPr lang="en-CA" dirty="0" smtClean="0"/>
              <a:t>		</a:t>
            </a:r>
            <a:endParaRPr lang="en-CA" sz="1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blog-climatechange-pic-bear.jpg"/>
          <p:cNvPicPr>
            <a:picLocks noChangeAspect="1"/>
          </p:cNvPicPr>
          <p:nvPr/>
        </p:nvPicPr>
        <p:blipFill>
          <a:blip r:embed="rId2" cstate="print"/>
          <a:srcRect r="15427"/>
          <a:stretch>
            <a:fillRect/>
          </a:stretch>
        </p:blipFill>
        <p:spPr>
          <a:xfrm>
            <a:off x="251520" y="2564904"/>
            <a:ext cx="4320480" cy="3312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49" y="2564904"/>
            <a:ext cx="40324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Sanikiluaq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HTO has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requested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credits that they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have accumulated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from unused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harvest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previous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This is part of the flexible quota system currently in place.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community of Sanikiluaq has successfully adopted and used this system.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805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SHB Polar Bear Management System Nunavut</a:t>
            </a:r>
            <a:endParaRPr lang="en-CA" dirty="0"/>
          </a:p>
        </p:txBody>
      </p:sp>
      <p:pic>
        <p:nvPicPr>
          <p:cNvPr id="4" name="Picture 3" descr="081407_0036.JPG"/>
          <p:cNvPicPr>
            <a:picLocks noChangeAspect="1"/>
          </p:cNvPicPr>
          <p:nvPr/>
        </p:nvPicPr>
        <p:blipFill>
          <a:blip r:embed="rId2" cstate="print"/>
          <a:srcRect t="1807" r="27111"/>
          <a:stretch>
            <a:fillRect/>
          </a:stretch>
        </p:blipFill>
        <p:spPr>
          <a:xfrm>
            <a:off x="179512" y="2132856"/>
            <a:ext cx="4355976" cy="3912096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32040" y="2132856"/>
            <a:ext cx="3754760" cy="419174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By </a:t>
            </a:r>
            <a:r>
              <a:rPr lang="en-US" dirty="0"/>
              <a:t>using the system, </a:t>
            </a:r>
            <a:r>
              <a:rPr lang="en-US"/>
              <a:t>the </a:t>
            </a:r>
            <a:r>
              <a:rPr lang="en-US" smtClean="0"/>
              <a:t>Sanikiluaq </a:t>
            </a:r>
            <a:r>
              <a:rPr lang="en-US" dirty="0" smtClean="0"/>
              <a:t>HTO </a:t>
            </a:r>
            <a:r>
              <a:rPr lang="en-US" dirty="0"/>
              <a:t>has helped conserve the </a:t>
            </a:r>
            <a:r>
              <a:rPr lang="en-US" dirty="0" smtClean="0"/>
              <a:t>polar </a:t>
            </a:r>
            <a:r>
              <a:rPr lang="en-US" dirty="0"/>
              <a:t>bear </a:t>
            </a:r>
            <a:r>
              <a:rPr lang="en-US" dirty="0" smtClean="0"/>
              <a:t>population, through a sustainable harvest.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HTO has responsibly and </a:t>
            </a:r>
            <a:r>
              <a:rPr lang="en-US" dirty="0" smtClean="0"/>
              <a:t>successfully </a:t>
            </a:r>
            <a:r>
              <a:rPr lang="en-US" dirty="0"/>
              <a:t>managed </a:t>
            </a:r>
            <a:r>
              <a:rPr lang="en-US" dirty="0" smtClean="0"/>
              <a:t>the system and polar </a:t>
            </a:r>
            <a:r>
              <a:rPr lang="en-US" dirty="0"/>
              <a:t>bear harvest for </a:t>
            </a:r>
            <a:r>
              <a:rPr lang="en-US" dirty="0" smtClean="0"/>
              <a:t>many years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         		</a:t>
            </a:r>
          </a:p>
        </p:txBody>
      </p:sp>
    </p:spTree>
    <p:extLst>
      <p:ext uri="{BB962C8B-B14F-4D97-AF65-F5344CB8AC3E}">
        <p14:creationId xmlns:p14="http://schemas.microsoft.com/office/powerpoint/2010/main" val="2606343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b="1" dirty="0" smtClean="0"/>
              <a:t>Issues</a:t>
            </a:r>
            <a:endParaRPr lang="en-CA" dirty="0"/>
          </a:p>
        </p:txBody>
      </p:sp>
      <p:pic>
        <p:nvPicPr>
          <p:cNvPr id="5" name="Picture 4" descr="three_polar_bears.jp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4176464" cy="385953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88024" y="1935480"/>
            <a:ext cx="3898776" cy="4805888"/>
          </a:xfrm>
        </p:spPr>
        <p:txBody>
          <a:bodyPr>
            <a:normAutofit fontScale="55000" lnSpcReduction="20000"/>
          </a:bodyPr>
          <a:lstStyle/>
          <a:p>
            <a:endParaRPr lang="en-US" dirty="0"/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Some concerns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include a high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population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polar bears that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destroy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bird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colonies which are not in balance with the environment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Eider ducks are very important part of Sanikiluaqmiut diet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Another concern is encounters with polar bears in the community. 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Sanikiluaq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HTO has been working on establishing a community bear management plan, which identifies preventative measures and deterrent procedures to protect people and property from bears that come close to the community.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Therefore, harvest remains important not only for cultural reasons but also to maintain bears at numbers that maintain natural balance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205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557</TotalTime>
  <Words>704</Words>
  <Application>Microsoft Office PowerPoint</Application>
  <PresentationFormat>On-screen Show (4:3)</PresentationFormat>
  <Paragraphs>107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Constantia</vt:lpstr>
      <vt:lpstr>Wingdings 2</vt:lpstr>
      <vt:lpstr>Flow</vt:lpstr>
      <vt:lpstr>Southern Hudson Bay Polar Bear Management  System -- Sanikiluaq, Nunavut   For Nunavut Wildlife Management Board Public Hearing on Nunavut Polar Bear Management Plan  </vt:lpstr>
      <vt:lpstr>SHB Polar Bear Management System Nunavut</vt:lpstr>
      <vt:lpstr>SHB Polar Bear Management System Nunavut</vt:lpstr>
      <vt:lpstr>SHB Polar Bear Management System Nunavut</vt:lpstr>
      <vt:lpstr>SHB Polar Bear Management System Nunavut</vt:lpstr>
      <vt:lpstr>Sustainable Harvest Management</vt:lpstr>
      <vt:lpstr>SHB Polar Bear Management System Nunavut</vt:lpstr>
      <vt:lpstr>SHB Polar Bear Management System Nunavut</vt:lpstr>
      <vt:lpstr>Issues</vt:lpstr>
      <vt:lpstr>SHB Polar Bear Management System Nunavut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Southern Hudson Bay Polar Bear Management  System Sanikiluaq, Nunavut</dc:title>
  <dc:creator>Sanikiluaq HTA</dc:creator>
  <cp:lastModifiedBy>Sarah Spencer</cp:lastModifiedBy>
  <cp:revision>64</cp:revision>
  <dcterms:created xsi:type="dcterms:W3CDTF">2013-01-08T20:48:01Z</dcterms:created>
  <dcterms:modified xsi:type="dcterms:W3CDTF">2017-05-19T13:10:06Z</dcterms:modified>
</cp:coreProperties>
</file>