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17"/>
  </p:notesMasterIdLst>
  <p:sldIdLst>
    <p:sldId id="258" r:id="rId5"/>
    <p:sldId id="267" r:id="rId6"/>
    <p:sldId id="268" r:id="rId7"/>
    <p:sldId id="270" r:id="rId8"/>
    <p:sldId id="269" r:id="rId9"/>
    <p:sldId id="271" r:id="rId10"/>
    <p:sldId id="272" r:id="rId11"/>
    <p:sldId id="273" r:id="rId12"/>
    <p:sldId id="274" r:id="rId13"/>
    <p:sldId id="275" r:id="rId14"/>
    <p:sldId id="276" r:id="rId15"/>
    <p:sldId id="27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1" d="100"/>
          <a:sy n="61" d="100"/>
        </p:scale>
        <p:origin x="67" y="115"/>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231094-CAD5-4066-802A-0A805D0CFE31}"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224750F5-1AA6-4581-813F-8E94D625F9FE}">
      <dgm:prSet/>
      <dgm:spPr/>
      <dgm:t>
        <a:bodyPr/>
        <a:lstStyle/>
        <a:p>
          <a:r>
            <a:rPr lang="en-CA"/>
            <a:t>Background: who we are</a:t>
          </a:r>
          <a:endParaRPr lang="en-US"/>
        </a:p>
      </dgm:t>
    </dgm:pt>
    <dgm:pt modelId="{069D6AF0-E746-4395-8848-177FAC1975A8}" type="parTrans" cxnId="{7B47604D-351E-4363-A9F3-0575591D65C0}">
      <dgm:prSet/>
      <dgm:spPr/>
      <dgm:t>
        <a:bodyPr/>
        <a:lstStyle/>
        <a:p>
          <a:endParaRPr lang="en-US"/>
        </a:p>
      </dgm:t>
    </dgm:pt>
    <dgm:pt modelId="{231E2C8F-0E55-4BE3-A11B-421A0D9135F3}" type="sibTrans" cxnId="{7B47604D-351E-4363-A9F3-0575591D65C0}">
      <dgm:prSet/>
      <dgm:spPr/>
      <dgm:t>
        <a:bodyPr/>
        <a:lstStyle/>
        <a:p>
          <a:endParaRPr lang="en-US"/>
        </a:p>
      </dgm:t>
    </dgm:pt>
    <dgm:pt modelId="{45F3691F-04F5-488A-A72A-69D9C87EA3A7}">
      <dgm:prSet/>
      <dgm:spPr/>
      <dgm:t>
        <a:bodyPr/>
        <a:lstStyle/>
        <a:p>
          <a:r>
            <a:rPr lang="en-CA"/>
            <a:t>Nı̨regha Ɂekwę́ abundance</a:t>
          </a:r>
          <a:endParaRPr lang="en-US"/>
        </a:p>
      </dgm:t>
    </dgm:pt>
    <dgm:pt modelId="{B74AC70B-D758-48A4-8FEA-C17A598A5336}" type="parTrans" cxnId="{F5AC8239-00D0-4DB0-9941-B861118BC124}">
      <dgm:prSet/>
      <dgm:spPr/>
      <dgm:t>
        <a:bodyPr/>
        <a:lstStyle/>
        <a:p>
          <a:endParaRPr lang="en-US"/>
        </a:p>
      </dgm:t>
    </dgm:pt>
    <dgm:pt modelId="{E66E0A82-729D-419F-B5C7-D6BF3218E247}" type="sibTrans" cxnId="{F5AC8239-00D0-4DB0-9941-B861118BC124}">
      <dgm:prSet/>
      <dgm:spPr/>
      <dgm:t>
        <a:bodyPr/>
        <a:lstStyle/>
        <a:p>
          <a:endParaRPr lang="en-US"/>
        </a:p>
      </dgm:t>
    </dgm:pt>
    <dgm:pt modelId="{F947E14A-DBEF-4B0D-AE15-9591B800AF7B}">
      <dgm:prSet/>
      <dgm:spPr/>
      <dgm:t>
        <a:bodyPr/>
        <a:lstStyle/>
        <a:p>
          <a:r>
            <a:rPr lang="en-CA"/>
            <a:t>Harvest regulation</a:t>
          </a:r>
          <a:endParaRPr lang="en-US"/>
        </a:p>
      </dgm:t>
    </dgm:pt>
    <dgm:pt modelId="{D51771A2-4AE0-46DC-98B6-342B7B94161A}" type="parTrans" cxnId="{A6EA952D-A5CE-412C-973A-1E623FE51252}">
      <dgm:prSet/>
      <dgm:spPr/>
      <dgm:t>
        <a:bodyPr/>
        <a:lstStyle/>
        <a:p>
          <a:endParaRPr lang="en-US"/>
        </a:p>
      </dgm:t>
    </dgm:pt>
    <dgm:pt modelId="{C72BFB3A-CA2F-44D7-A4FF-49AAF64F57F3}" type="sibTrans" cxnId="{A6EA952D-A5CE-412C-973A-1E623FE51252}">
      <dgm:prSet/>
      <dgm:spPr/>
      <dgm:t>
        <a:bodyPr/>
        <a:lstStyle/>
        <a:p>
          <a:endParaRPr lang="en-US"/>
        </a:p>
      </dgm:t>
    </dgm:pt>
    <dgm:pt modelId="{7AE4A02F-F83C-426C-945C-C4C6ABDF2E7E}">
      <dgm:prSet/>
      <dgm:spPr/>
      <dgm:t>
        <a:bodyPr/>
        <a:lstStyle/>
        <a:p>
          <a:r>
            <a:rPr lang="en-CA"/>
            <a:t>Dene náowerǝ́ (knowledge) and principles</a:t>
          </a:r>
          <a:endParaRPr lang="en-US"/>
        </a:p>
      </dgm:t>
    </dgm:pt>
    <dgm:pt modelId="{33AD7F64-8EBD-4D71-ACC5-C97E4FA90B9B}" type="parTrans" cxnId="{FD7BACB3-41B7-43FB-9979-C7334B2F3F10}">
      <dgm:prSet/>
      <dgm:spPr/>
      <dgm:t>
        <a:bodyPr/>
        <a:lstStyle/>
        <a:p>
          <a:endParaRPr lang="en-US"/>
        </a:p>
      </dgm:t>
    </dgm:pt>
    <dgm:pt modelId="{339BE945-18E6-4F85-8F0F-E67882A2E16B}" type="sibTrans" cxnId="{FD7BACB3-41B7-43FB-9979-C7334B2F3F10}">
      <dgm:prSet/>
      <dgm:spPr/>
      <dgm:t>
        <a:bodyPr/>
        <a:lstStyle/>
        <a:p>
          <a:endParaRPr lang="en-US"/>
        </a:p>
      </dgm:t>
    </dgm:pt>
    <dgm:pt modelId="{2381D3AD-A40A-4902-8168-C8D024838E98}">
      <dgm:prSet/>
      <dgm:spPr/>
      <dgm:t>
        <a:bodyPr/>
        <a:lstStyle/>
        <a:p>
          <a:r>
            <a:rPr lang="en-CA"/>
            <a:t>Approaches </a:t>
          </a:r>
          <a:endParaRPr lang="en-US"/>
        </a:p>
      </dgm:t>
    </dgm:pt>
    <dgm:pt modelId="{A2718B90-636B-4DC9-83E9-CFB8044E02B7}" type="parTrans" cxnId="{D1F2D8C0-A48C-425E-A05A-D94719A17F28}">
      <dgm:prSet/>
      <dgm:spPr/>
      <dgm:t>
        <a:bodyPr/>
        <a:lstStyle/>
        <a:p>
          <a:endParaRPr lang="en-US"/>
        </a:p>
      </dgm:t>
    </dgm:pt>
    <dgm:pt modelId="{1762728E-D99A-41CB-BCB6-0EB63FD68C15}" type="sibTrans" cxnId="{D1F2D8C0-A48C-425E-A05A-D94719A17F28}">
      <dgm:prSet/>
      <dgm:spPr/>
      <dgm:t>
        <a:bodyPr/>
        <a:lstStyle/>
        <a:p>
          <a:endParaRPr lang="en-US"/>
        </a:p>
      </dgm:t>
    </dgm:pt>
    <dgm:pt modelId="{E6A09085-0F1F-4EBA-8A2F-F64FAB096706}">
      <dgm:prSet/>
      <dgm:spPr/>
      <dgm:t>
        <a:bodyPr/>
        <a:lstStyle/>
        <a:p>
          <a:r>
            <a:rPr lang="en-CA"/>
            <a:t>Frameworks</a:t>
          </a:r>
          <a:endParaRPr lang="en-US"/>
        </a:p>
      </dgm:t>
    </dgm:pt>
    <dgm:pt modelId="{16335935-3CC7-448C-B904-B704822868F6}" type="parTrans" cxnId="{9ADCBBFC-C390-4254-92EC-DB4BA8BAF7A2}">
      <dgm:prSet/>
      <dgm:spPr/>
      <dgm:t>
        <a:bodyPr/>
        <a:lstStyle/>
        <a:p>
          <a:endParaRPr lang="en-US"/>
        </a:p>
      </dgm:t>
    </dgm:pt>
    <dgm:pt modelId="{D6ABA096-23E4-4B5D-AAB7-73572D273BE3}" type="sibTrans" cxnId="{9ADCBBFC-C390-4254-92EC-DB4BA8BAF7A2}">
      <dgm:prSet/>
      <dgm:spPr/>
      <dgm:t>
        <a:bodyPr/>
        <a:lstStyle/>
        <a:p>
          <a:endParaRPr lang="en-US"/>
        </a:p>
      </dgm:t>
    </dgm:pt>
    <dgm:pt modelId="{316F4F9E-CC6F-4148-A8FF-1DE820DD235F}">
      <dgm:prSet/>
      <dgm:spPr/>
      <dgm:t>
        <a:bodyPr/>
        <a:lstStyle/>
        <a:p>
          <a:r>
            <a:rPr lang="en-CA"/>
            <a:t>Moving forward: rebuilding relationships</a:t>
          </a:r>
          <a:endParaRPr lang="en-US"/>
        </a:p>
      </dgm:t>
    </dgm:pt>
    <dgm:pt modelId="{03BC9D83-C9ED-43EE-AA85-2B6AA8D1A379}" type="parTrans" cxnId="{17F585B5-11CD-4955-AD6A-007B7BF033E7}">
      <dgm:prSet/>
      <dgm:spPr/>
      <dgm:t>
        <a:bodyPr/>
        <a:lstStyle/>
        <a:p>
          <a:endParaRPr lang="en-US"/>
        </a:p>
      </dgm:t>
    </dgm:pt>
    <dgm:pt modelId="{4C5909B0-1471-4F1D-AC70-8F9640C01440}" type="sibTrans" cxnId="{17F585B5-11CD-4955-AD6A-007B7BF033E7}">
      <dgm:prSet/>
      <dgm:spPr/>
      <dgm:t>
        <a:bodyPr/>
        <a:lstStyle/>
        <a:p>
          <a:endParaRPr lang="en-US"/>
        </a:p>
      </dgm:t>
    </dgm:pt>
    <dgm:pt modelId="{CB5A942E-11B7-41DE-AE85-750FCE253517}" type="pres">
      <dgm:prSet presAssocID="{E6231094-CAD5-4066-802A-0A805D0CFE31}" presName="linear" presStyleCnt="0">
        <dgm:presLayoutVars>
          <dgm:animLvl val="lvl"/>
          <dgm:resizeHandles val="exact"/>
        </dgm:presLayoutVars>
      </dgm:prSet>
      <dgm:spPr/>
    </dgm:pt>
    <dgm:pt modelId="{6C4DF2DC-4AD7-4DD0-A5E2-70F34DB907F8}" type="pres">
      <dgm:prSet presAssocID="{224750F5-1AA6-4581-813F-8E94D625F9FE}" presName="parentText" presStyleLbl="node1" presStyleIdx="0" presStyleCnt="7">
        <dgm:presLayoutVars>
          <dgm:chMax val="0"/>
          <dgm:bulletEnabled val="1"/>
        </dgm:presLayoutVars>
      </dgm:prSet>
      <dgm:spPr/>
    </dgm:pt>
    <dgm:pt modelId="{A67B83E8-FAD2-4C47-90F3-490A98ECF6C2}" type="pres">
      <dgm:prSet presAssocID="{231E2C8F-0E55-4BE3-A11B-421A0D9135F3}" presName="spacer" presStyleCnt="0"/>
      <dgm:spPr/>
    </dgm:pt>
    <dgm:pt modelId="{7BCFD445-FF2D-47FC-8AD1-62E2C5D4314F}" type="pres">
      <dgm:prSet presAssocID="{45F3691F-04F5-488A-A72A-69D9C87EA3A7}" presName="parentText" presStyleLbl="node1" presStyleIdx="1" presStyleCnt="7">
        <dgm:presLayoutVars>
          <dgm:chMax val="0"/>
          <dgm:bulletEnabled val="1"/>
        </dgm:presLayoutVars>
      </dgm:prSet>
      <dgm:spPr/>
    </dgm:pt>
    <dgm:pt modelId="{BC059AF6-2E0A-488F-B856-67381F508212}" type="pres">
      <dgm:prSet presAssocID="{E66E0A82-729D-419F-B5C7-D6BF3218E247}" presName="spacer" presStyleCnt="0"/>
      <dgm:spPr/>
    </dgm:pt>
    <dgm:pt modelId="{DEAB4C2B-F5D4-4147-BD02-F0C11ECB8A9D}" type="pres">
      <dgm:prSet presAssocID="{F947E14A-DBEF-4B0D-AE15-9591B800AF7B}" presName="parentText" presStyleLbl="node1" presStyleIdx="2" presStyleCnt="7">
        <dgm:presLayoutVars>
          <dgm:chMax val="0"/>
          <dgm:bulletEnabled val="1"/>
        </dgm:presLayoutVars>
      </dgm:prSet>
      <dgm:spPr/>
    </dgm:pt>
    <dgm:pt modelId="{B369CD87-71F7-4566-9509-F847986F7B9D}" type="pres">
      <dgm:prSet presAssocID="{C72BFB3A-CA2F-44D7-A4FF-49AAF64F57F3}" presName="spacer" presStyleCnt="0"/>
      <dgm:spPr/>
    </dgm:pt>
    <dgm:pt modelId="{47A07781-01A8-4394-BF75-AD47D49A617C}" type="pres">
      <dgm:prSet presAssocID="{7AE4A02F-F83C-426C-945C-C4C6ABDF2E7E}" presName="parentText" presStyleLbl="node1" presStyleIdx="3" presStyleCnt="7">
        <dgm:presLayoutVars>
          <dgm:chMax val="0"/>
          <dgm:bulletEnabled val="1"/>
        </dgm:presLayoutVars>
      </dgm:prSet>
      <dgm:spPr/>
    </dgm:pt>
    <dgm:pt modelId="{2E79F644-D687-4263-9D3E-61E45F559772}" type="pres">
      <dgm:prSet presAssocID="{339BE945-18E6-4F85-8F0F-E67882A2E16B}" presName="spacer" presStyleCnt="0"/>
      <dgm:spPr/>
    </dgm:pt>
    <dgm:pt modelId="{BBD86474-F4FA-4D6B-AAFE-5DEC6CF0D352}" type="pres">
      <dgm:prSet presAssocID="{2381D3AD-A40A-4902-8168-C8D024838E98}" presName="parentText" presStyleLbl="node1" presStyleIdx="4" presStyleCnt="7">
        <dgm:presLayoutVars>
          <dgm:chMax val="0"/>
          <dgm:bulletEnabled val="1"/>
        </dgm:presLayoutVars>
      </dgm:prSet>
      <dgm:spPr/>
    </dgm:pt>
    <dgm:pt modelId="{1675EAAA-EE2B-4855-BE6E-E74C88468878}" type="pres">
      <dgm:prSet presAssocID="{1762728E-D99A-41CB-BCB6-0EB63FD68C15}" presName="spacer" presStyleCnt="0"/>
      <dgm:spPr/>
    </dgm:pt>
    <dgm:pt modelId="{C5CB68A9-68A5-473E-9CE7-D447E461D4C9}" type="pres">
      <dgm:prSet presAssocID="{E6A09085-0F1F-4EBA-8A2F-F64FAB096706}" presName="parentText" presStyleLbl="node1" presStyleIdx="5" presStyleCnt="7">
        <dgm:presLayoutVars>
          <dgm:chMax val="0"/>
          <dgm:bulletEnabled val="1"/>
        </dgm:presLayoutVars>
      </dgm:prSet>
      <dgm:spPr/>
    </dgm:pt>
    <dgm:pt modelId="{CF2A7EB5-7495-4DC5-B3ED-400BBAE0AAEE}" type="pres">
      <dgm:prSet presAssocID="{D6ABA096-23E4-4B5D-AAB7-73572D273BE3}" presName="spacer" presStyleCnt="0"/>
      <dgm:spPr/>
    </dgm:pt>
    <dgm:pt modelId="{B05153C0-F125-47B5-AAB7-571C4D35CC15}" type="pres">
      <dgm:prSet presAssocID="{316F4F9E-CC6F-4148-A8FF-1DE820DD235F}" presName="parentText" presStyleLbl="node1" presStyleIdx="6" presStyleCnt="7">
        <dgm:presLayoutVars>
          <dgm:chMax val="0"/>
          <dgm:bulletEnabled val="1"/>
        </dgm:presLayoutVars>
      </dgm:prSet>
      <dgm:spPr/>
    </dgm:pt>
  </dgm:ptLst>
  <dgm:cxnLst>
    <dgm:cxn modelId="{5B30CD0F-DB1E-4777-BD80-4B8BE779DFE3}" type="presOf" srcId="{316F4F9E-CC6F-4148-A8FF-1DE820DD235F}" destId="{B05153C0-F125-47B5-AAB7-571C4D35CC15}" srcOrd="0" destOrd="0" presId="urn:microsoft.com/office/officeart/2005/8/layout/vList2"/>
    <dgm:cxn modelId="{A6EA952D-A5CE-412C-973A-1E623FE51252}" srcId="{E6231094-CAD5-4066-802A-0A805D0CFE31}" destId="{F947E14A-DBEF-4B0D-AE15-9591B800AF7B}" srcOrd="2" destOrd="0" parTransId="{D51771A2-4AE0-46DC-98B6-342B7B94161A}" sibTransId="{C72BFB3A-CA2F-44D7-A4FF-49AAF64F57F3}"/>
    <dgm:cxn modelId="{14FAE531-6506-4568-A87E-151A04D06975}" type="presOf" srcId="{E6A09085-0F1F-4EBA-8A2F-F64FAB096706}" destId="{C5CB68A9-68A5-473E-9CE7-D447E461D4C9}" srcOrd="0" destOrd="0" presId="urn:microsoft.com/office/officeart/2005/8/layout/vList2"/>
    <dgm:cxn modelId="{F5AC8239-00D0-4DB0-9941-B861118BC124}" srcId="{E6231094-CAD5-4066-802A-0A805D0CFE31}" destId="{45F3691F-04F5-488A-A72A-69D9C87EA3A7}" srcOrd="1" destOrd="0" parTransId="{B74AC70B-D758-48A4-8FEA-C17A598A5336}" sibTransId="{E66E0A82-729D-419F-B5C7-D6BF3218E247}"/>
    <dgm:cxn modelId="{7B47604D-351E-4363-A9F3-0575591D65C0}" srcId="{E6231094-CAD5-4066-802A-0A805D0CFE31}" destId="{224750F5-1AA6-4581-813F-8E94D625F9FE}" srcOrd="0" destOrd="0" parTransId="{069D6AF0-E746-4395-8848-177FAC1975A8}" sibTransId="{231E2C8F-0E55-4BE3-A11B-421A0D9135F3}"/>
    <dgm:cxn modelId="{129E7D72-A670-4B99-82C0-EBAB8DC01F1C}" type="presOf" srcId="{E6231094-CAD5-4066-802A-0A805D0CFE31}" destId="{CB5A942E-11B7-41DE-AE85-750FCE253517}" srcOrd="0" destOrd="0" presId="urn:microsoft.com/office/officeart/2005/8/layout/vList2"/>
    <dgm:cxn modelId="{AD1A9053-ABA3-44BF-AE6F-A5F56568E104}" type="presOf" srcId="{224750F5-1AA6-4581-813F-8E94D625F9FE}" destId="{6C4DF2DC-4AD7-4DD0-A5E2-70F34DB907F8}" srcOrd="0" destOrd="0" presId="urn:microsoft.com/office/officeart/2005/8/layout/vList2"/>
    <dgm:cxn modelId="{2D33A483-6A48-4434-A517-44F44F92B99A}" type="presOf" srcId="{2381D3AD-A40A-4902-8168-C8D024838E98}" destId="{BBD86474-F4FA-4D6B-AAFE-5DEC6CF0D352}" srcOrd="0" destOrd="0" presId="urn:microsoft.com/office/officeart/2005/8/layout/vList2"/>
    <dgm:cxn modelId="{E25B8093-606C-4A54-B7D9-55D464B0EDFA}" type="presOf" srcId="{45F3691F-04F5-488A-A72A-69D9C87EA3A7}" destId="{7BCFD445-FF2D-47FC-8AD1-62E2C5D4314F}" srcOrd="0" destOrd="0" presId="urn:microsoft.com/office/officeart/2005/8/layout/vList2"/>
    <dgm:cxn modelId="{40119F99-590F-481F-A7FF-20C605874ACB}" type="presOf" srcId="{F947E14A-DBEF-4B0D-AE15-9591B800AF7B}" destId="{DEAB4C2B-F5D4-4147-BD02-F0C11ECB8A9D}" srcOrd="0" destOrd="0" presId="urn:microsoft.com/office/officeart/2005/8/layout/vList2"/>
    <dgm:cxn modelId="{FD7BACB3-41B7-43FB-9979-C7334B2F3F10}" srcId="{E6231094-CAD5-4066-802A-0A805D0CFE31}" destId="{7AE4A02F-F83C-426C-945C-C4C6ABDF2E7E}" srcOrd="3" destOrd="0" parTransId="{33AD7F64-8EBD-4D71-ACC5-C97E4FA90B9B}" sibTransId="{339BE945-18E6-4F85-8F0F-E67882A2E16B}"/>
    <dgm:cxn modelId="{17F585B5-11CD-4955-AD6A-007B7BF033E7}" srcId="{E6231094-CAD5-4066-802A-0A805D0CFE31}" destId="{316F4F9E-CC6F-4148-A8FF-1DE820DD235F}" srcOrd="6" destOrd="0" parTransId="{03BC9D83-C9ED-43EE-AA85-2B6AA8D1A379}" sibTransId="{4C5909B0-1471-4F1D-AC70-8F9640C01440}"/>
    <dgm:cxn modelId="{D1F2D8C0-A48C-425E-A05A-D94719A17F28}" srcId="{E6231094-CAD5-4066-802A-0A805D0CFE31}" destId="{2381D3AD-A40A-4902-8168-C8D024838E98}" srcOrd="4" destOrd="0" parTransId="{A2718B90-636B-4DC9-83E9-CFB8044E02B7}" sibTransId="{1762728E-D99A-41CB-BCB6-0EB63FD68C15}"/>
    <dgm:cxn modelId="{4964D7D4-F7F6-4AC6-AF6C-0C225F383F51}" type="presOf" srcId="{7AE4A02F-F83C-426C-945C-C4C6ABDF2E7E}" destId="{47A07781-01A8-4394-BF75-AD47D49A617C}" srcOrd="0" destOrd="0" presId="urn:microsoft.com/office/officeart/2005/8/layout/vList2"/>
    <dgm:cxn modelId="{9ADCBBFC-C390-4254-92EC-DB4BA8BAF7A2}" srcId="{E6231094-CAD5-4066-802A-0A805D0CFE31}" destId="{E6A09085-0F1F-4EBA-8A2F-F64FAB096706}" srcOrd="5" destOrd="0" parTransId="{16335935-3CC7-448C-B904-B704822868F6}" sibTransId="{D6ABA096-23E4-4B5D-AAB7-73572D273BE3}"/>
    <dgm:cxn modelId="{44F18E14-2593-428B-891F-6BD24434960E}" type="presParOf" srcId="{CB5A942E-11B7-41DE-AE85-750FCE253517}" destId="{6C4DF2DC-4AD7-4DD0-A5E2-70F34DB907F8}" srcOrd="0" destOrd="0" presId="urn:microsoft.com/office/officeart/2005/8/layout/vList2"/>
    <dgm:cxn modelId="{68F8EBCA-C158-4E9B-8509-CC6971207B36}" type="presParOf" srcId="{CB5A942E-11B7-41DE-AE85-750FCE253517}" destId="{A67B83E8-FAD2-4C47-90F3-490A98ECF6C2}" srcOrd="1" destOrd="0" presId="urn:microsoft.com/office/officeart/2005/8/layout/vList2"/>
    <dgm:cxn modelId="{6FC64258-6C58-4EAF-BA86-F18399C4B179}" type="presParOf" srcId="{CB5A942E-11B7-41DE-AE85-750FCE253517}" destId="{7BCFD445-FF2D-47FC-8AD1-62E2C5D4314F}" srcOrd="2" destOrd="0" presId="urn:microsoft.com/office/officeart/2005/8/layout/vList2"/>
    <dgm:cxn modelId="{81499D7D-16DA-4F03-81FB-BA9A9EF937A8}" type="presParOf" srcId="{CB5A942E-11B7-41DE-AE85-750FCE253517}" destId="{BC059AF6-2E0A-488F-B856-67381F508212}" srcOrd="3" destOrd="0" presId="urn:microsoft.com/office/officeart/2005/8/layout/vList2"/>
    <dgm:cxn modelId="{C57CC886-3815-4247-A6D2-CCF0999044D0}" type="presParOf" srcId="{CB5A942E-11B7-41DE-AE85-750FCE253517}" destId="{DEAB4C2B-F5D4-4147-BD02-F0C11ECB8A9D}" srcOrd="4" destOrd="0" presId="urn:microsoft.com/office/officeart/2005/8/layout/vList2"/>
    <dgm:cxn modelId="{120ED327-3906-4648-804E-58483CBA62DF}" type="presParOf" srcId="{CB5A942E-11B7-41DE-AE85-750FCE253517}" destId="{B369CD87-71F7-4566-9509-F847986F7B9D}" srcOrd="5" destOrd="0" presId="urn:microsoft.com/office/officeart/2005/8/layout/vList2"/>
    <dgm:cxn modelId="{AFA91758-A686-49A6-B356-6A5C9DBAB954}" type="presParOf" srcId="{CB5A942E-11B7-41DE-AE85-750FCE253517}" destId="{47A07781-01A8-4394-BF75-AD47D49A617C}" srcOrd="6" destOrd="0" presId="urn:microsoft.com/office/officeart/2005/8/layout/vList2"/>
    <dgm:cxn modelId="{FCF72A67-220E-4C4D-A642-2A9640831B12}" type="presParOf" srcId="{CB5A942E-11B7-41DE-AE85-750FCE253517}" destId="{2E79F644-D687-4263-9D3E-61E45F559772}" srcOrd="7" destOrd="0" presId="urn:microsoft.com/office/officeart/2005/8/layout/vList2"/>
    <dgm:cxn modelId="{8726D341-DB84-407A-9EFB-8BDAF43D85B7}" type="presParOf" srcId="{CB5A942E-11B7-41DE-AE85-750FCE253517}" destId="{BBD86474-F4FA-4D6B-AAFE-5DEC6CF0D352}" srcOrd="8" destOrd="0" presId="urn:microsoft.com/office/officeart/2005/8/layout/vList2"/>
    <dgm:cxn modelId="{30E614C6-1559-4ACC-B7A5-42F4026B8BAD}" type="presParOf" srcId="{CB5A942E-11B7-41DE-AE85-750FCE253517}" destId="{1675EAAA-EE2B-4855-BE6E-E74C88468878}" srcOrd="9" destOrd="0" presId="urn:microsoft.com/office/officeart/2005/8/layout/vList2"/>
    <dgm:cxn modelId="{C0C6AA37-C819-4209-A339-3E98925A5D63}" type="presParOf" srcId="{CB5A942E-11B7-41DE-AE85-750FCE253517}" destId="{C5CB68A9-68A5-473E-9CE7-D447E461D4C9}" srcOrd="10" destOrd="0" presId="urn:microsoft.com/office/officeart/2005/8/layout/vList2"/>
    <dgm:cxn modelId="{68416A72-48DD-4958-9718-DEE3DE38EEE8}" type="presParOf" srcId="{CB5A942E-11B7-41DE-AE85-750FCE253517}" destId="{CF2A7EB5-7495-4DC5-B3ED-400BBAE0AAEE}" srcOrd="11" destOrd="0" presId="urn:microsoft.com/office/officeart/2005/8/layout/vList2"/>
    <dgm:cxn modelId="{5496F9B0-24A0-4FB0-BAD7-4739C585FA98}" type="presParOf" srcId="{CB5A942E-11B7-41DE-AE85-750FCE253517}" destId="{B05153C0-F125-47B5-AAB7-571C4D35CC15}"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715A34-B283-45DF-B048-EC8E0D2EE8FD}" type="doc">
      <dgm:prSet loTypeId="urn:microsoft.com/office/officeart/2005/8/layout/venn1" loCatId="relationship" qsTypeId="urn:microsoft.com/office/officeart/2005/8/quickstyle/3d3" qsCatId="3D" csTypeId="urn:microsoft.com/office/officeart/2005/8/colors/accent1_2" csCatId="accent1" phldr="1"/>
      <dgm:spPr/>
    </dgm:pt>
    <dgm:pt modelId="{DF0EF54A-C97C-4361-85FD-965B87B38190}">
      <dgm:prSet phldrT="[Text]"/>
      <dgm:spPr/>
      <dgm:t>
        <a:bodyPr/>
        <a:lstStyle/>
        <a:p>
          <a:r>
            <a:rPr lang="en-CA" dirty="0"/>
            <a:t>Government</a:t>
          </a:r>
        </a:p>
      </dgm:t>
    </dgm:pt>
    <dgm:pt modelId="{150BF6D1-45FE-408B-B4E1-A02B929982E7}" type="parTrans" cxnId="{8C27D7BA-119B-488F-AB78-C5AC8AAA0FEA}">
      <dgm:prSet/>
      <dgm:spPr/>
      <dgm:t>
        <a:bodyPr/>
        <a:lstStyle/>
        <a:p>
          <a:endParaRPr lang="en-CA"/>
        </a:p>
      </dgm:t>
    </dgm:pt>
    <dgm:pt modelId="{3F41FF0E-9254-4EFA-936F-43EF3E980DB7}" type="sibTrans" cxnId="{8C27D7BA-119B-488F-AB78-C5AC8AAA0FEA}">
      <dgm:prSet/>
      <dgm:spPr/>
      <dgm:t>
        <a:bodyPr/>
        <a:lstStyle/>
        <a:p>
          <a:endParaRPr lang="en-CA"/>
        </a:p>
      </dgm:t>
    </dgm:pt>
    <dgm:pt modelId="{DE50960B-209D-452A-976F-7C748D5E5524}">
      <dgm:prSet phldrT="[Text]"/>
      <dgm:spPr/>
      <dgm:t>
        <a:bodyPr/>
        <a:lstStyle/>
        <a:p>
          <a:r>
            <a:rPr lang="en-CA" dirty="0"/>
            <a:t>Ɂehdzo Got’ı̨nę (RRC)</a:t>
          </a:r>
        </a:p>
      </dgm:t>
    </dgm:pt>
    <dgm:pt modelId="{625A4086-9B8B-4116-84D3-ACE837592EA3}" type="parTrans" cxnId="{AF934C30-C201-4BD6-B800-8A08BD1D02DC}">
      <dgm:prSet/>
      <dgm:spPr/>
      <dgm:t>
        <a:bodyPr/>
        <a:lstStyle/>
        <a:p>
          <a:endParaRPr lang="en-CA"/>
        </a:p>
      </dgm:t>
    </dgm:pt>
    <dgm:pt modelId="{A7FD8844-C915-434D-AB2A-E136BB392964}" type="sibTrans" cxnId="{AF934C30-C201-4BD6-B800-8A08BD1D02DC}">
      <dgm:prSet/>
      <dgm:spPr/>
      <dgm:t>
        <a:bodyPr/>
        <a:lstStyle/>
        <a:p>
          <a:endParaRPr lang="en-CA"/>
        </a:p>
      </dgm:t>
    </dgm:pt>
    <dgm:pt modelId="{8C609391-A3D3-4291-9B53-C7C5794D2E58}">
      <dgm:prSet phldrT="[Text]"/>
      <dgm:spPr/>
      <dgm:t>
        <a:bodyPr/>
        <a:lstStyle/>
        <a:p>
          <a:r>
            <a:rPr lang="en-CA" dirty="0"/>
            <a:t>Elders Council</a:t>
          </a:r>
        </a:p>
      </dgm:t>
    </dgm:pt>
    <dgm:pt modelId="{C1529330-23B2-47E2-BC00-DBF0772E2D52}" type="parTrans" cxnId="{49E57CC5-855C-4D78-A337-F1C4F0E76C53}">
      <dgm:prSet/>
      <dgm:spPr/>
      <dgm:t>
        <a:bodyPr/>
        <a:lstStyle/>
        <a:p>
          <a:endParaRPr lang="en-CA"/>
        </a:p>
      </dgm:t>
    </dgm:pt>
    <dgm:pt modelId="{A34A5D9B-DA65-4AD7-AB38-746C99FC52C2}" type="sibTrans" cxnId="{49E57CC5-855C-4D78-A337-F1C4F0E76C53}">
      <dgm:prSet/>
      <dgm:spPr/>
      <dgm:t>
        <a:bodyPr/>
        <a:lstStyle/>
        <a:p>
          <a:endParaRPr lang="en-CA"/>
        </a:p>
      </dgm:t>
    </dgm:pt>
    <dgm:pt modelId="{CDE00926-EF6F-42A7-A269-425C8947F878}">
      <dgm:prSet phldrT="[Text]"/>
      <dgm:spPr/>
      <dgm:t>
        <a:bodyPr/>
        <a:lstStyle/>
        <a:p>
          <a:r>
            <a:rPr lang="en-CA" dirty="0"/>
            <a:t>Caribou Working Group</a:t>
          </a:r>
        </a:p>
      </dgm:t>
    </dgm:pt>
    <dgm:pt modelId="{44F920FD-ECF9-43C6-8F37-ABED3961A7E3}" type="parTrans" cxnId="{C8521604-52BE-4593-B4B4-7D3036C3AF0E}">
      <dgm:prSet/>
      <dgm:spPr/>
      <dgm:t>
        <a:bodyPr/>
        <a:lstStyle/>
        <a:p>
          <a:endParaRPr lang="en-CA"/>
        </a:p>
      </dgm:t>
    </dgm:pt>
    <dgm:pt modelId="{C3AB6F25-979E-49ED-8A00-8C515A7FA696}" type="sibTrans" cxnId="{C8521604-52BE-4593-B4B4-7D3036C3AF0E}">
      <dgm:prSet/>
      <dgm:spPr/>
      <dgm:t>
        <a:bodyPr/>
        <a:lstStyle/>
        <a:p>
          <a:endParaRPr lang="en-CA"/>
        </a:p>
      </dgm:t>
    </dgm:pt>
    <dgm:pt modelId="{6BE886BA-256F-4F46-9503-9F49F0708EA9}" type="pres">
      <dgm:prSet presAssocID="{57715A34-B283-45DF-B048-EC8E0D2EE8FD}" presName="compositeShape" presStyleCnt="0">
        <dgm:presLayoutVars>
          <dgm:chMax val="7"/>
          <dgm:dir/>
          <dgm:resizeHandles val="exact"/>
        </dgm:presLayoutVars>
      </dgm:prSet>
      <dgm:spPr/>
    </dgm:pt>
    <dgm:pt modelId="{2F212D63-BE25-46E0-8427-F04B2CBBF1BB}" type="pres">
      <dgm:prSet presAssocID="{DF0EF54A-C97C-4361-85FD-965B87B38190}" presName="circ1" presStyleLbl="vennNode1" presStyleIdx="0" presStyleCnt="4"/>
      <dgm:spPr/>
    </dgm:pt>
    <dgm:pt modelId="{E6B4A263-2A20-4D4C-A038-AA1E539EEC8D}" type="pres">
      <dgm:prSet presAssocID="{DF0EF54A-C97C-4361-85FD-965B87B38190}" presName="circ1Tx" presStyleLbl="revTx" presStyleIdx="0" presStyleCnt="0">
        <dgm:presLayoutVars>
          <dgm:chMax val="0"/>
          <dgm:chPref val="0"/>
          <dgm:bulletEnabled val="1"/>
        </dgm:presLayoutVars>
      </dgm:prSet>
      <dgm:spPr/>
    </dgm:pt>
    <dgm:pt modelId="{0BA7AEE1-1993-4928-9C4C-B922BCEAD8DA}" type="pres">
      <dgm:prSet presAssocID="{DE50960B-209D-452A-976F-7C748D5E5524}" presName="circ2" presStyleLbl="vennNode1" presStyleIdx="1" presStyleCnt="4"/>
      <dgm:spPr/>
    </dgm:pt>
    <dgm:pt modelId="{6B70E356-8F65-4244-8E4F-F2DDC0664023}" type="pres">
      <dgm:prSet presAssocID="{DE50960B-209D-452A-976F-7C748D5E5524}" presName="circ2Tx" presStyleLbl="revTx" presStyleIdx="0" presStyleCnt="0">
        <dgm:presLayoutVars>
          <dgm:chMax val="0"/>
          <dgm:chPref val="0"/>
          <dgm:bulletEnabled val="1"/>
        </dgm:presLayoutVars>
      </dgm:prSet>
      <dgm:spPr/>
    </dgm:pt>
    <dgm:pt modelId="{F88DE03A-B078-4D6A-A955-F4F98710A200}" type="pres">
      <dgm:prSet presAssocID="{8C609391-A3D3-4291-9B53-C7C5794D2E58}" presName="circ3" presStyleLbl="vennNode1" presStyleIdx="2" presStyleCnt="4"/>
      <dgm:spPr/>
    </dgm:pt>
    <dgm:pt modelId="{33561538-40E3-4CAD-AF18-D2409E9C9A1F}" type="pres">
      <dgm:prSet presAssocID="{8C609391-A3D3-4291-9B53-C7C5794D2E58}" presName="circ3Tx" presStyleLbl="revTx" presStyleIdx="0" presStyleCnt="0">
        <dgm:presLayoutVars>
          <dgm:chMax val="0"/>
          <dgm:chPref val="0"/>
          <dgm:bulletEnabled val="1"/>
        </dgm:presLayoutVars>
      </dgm:prSet>
      <dgm:spPr/>
    </dgm:pt>
    <dgm:pt modelId="{8251483C-6F33-4529-80DB-F30B5219CE21}" type="pres">
      <dgm:prSet presAssocID="{CDE00926-EF6F-42A7-A269-425C8947F878}" presName="circ4" presStyleLbl="vennNode1" presStyleIdx="3" presStyleCnt="4"/>
      <dgm:spPr/>
    </dgm:pt>
    <dgm:pt modelId="{8F0AB00E-835F-43E3-89C7-9066A3A65EF8}" type="pres">
      <dgm:prSet presAssocID="{CDE00926-EF6F-42A7-A269-425C8947F878}" presName="circ4Tx" presStyleLbl="revTx" presStyleIdx="0" presStyleCnt="0">
        <dgm:presLayoutVars>
          <dgm:chMax val="0"/>
          <dgm:chPref val="0"/>
          <dgm:bulletEnabled val="1"/>
        </dgm:presLayoutVars>
      </dgm:prSet>
      <dgm:spPr/>
    </dgm:pt>
  </dgm:ptLst>
  <dgm:cxnLst>
    <dgm:cxn modelId="{C8521604-52BE-4593-B4B4-7D3036C3AF0E}" srcId="{57715A34-B283-45DF-B048-EC8E0D2EE8FD}" destId="{CDE00926-EF6F-42A7-A269-425C8947F878}" srcOrd="3" destOrd="0" parTransId="{44F920FD-ECF9-43C6-8F37-ABED3961A7E3}" sibTransId="{C3AB6F25-979E-49ED-8A00-8C515A7FA696}"/>
    <dgm:cxn modelId="{3D2BB70D-5BAF-4015-8C08-B5713B1F746E}" type="presOf" srcId="{8C609391-A3D3-4291-9B53-C7C5794D2E58}" destId="{F88DE03A-B078-4D6A-A955-F4F98710A200}" srcOrd="0" destOrd="0" presId="urn:microsoft.com/office/officeart/2005/8/layout/venn1"/>
    <dgm:cxn modelId="{A4221111-4D2E-471E-8041-BBFB994184CF}" type="presOf" srcId="{DF0EF54A-C97C-4361-85FD-965B87B38190}" destId="{E6B4A263-2A20-4D4C-A038-AA1E539EEC8D}" srcOrd="1" destOrd="0" presId="urn:microsoft.com/office/officeart/2005/8/layout/venn1"/>
    <dgm:cxn modelId="{C11CBE24-AE4E-4C71-AD7B-B3CA95EE58F3}" type="presOf" srcId="{CDE00926-EF6F-42A7-A269-425C8947F878}" destId="{8251483C-6F33-4529-80DB-F30B5219CE21}" srcOrd="0" destOrd="0" presId="urn:microsoft.com/office/officeart/2005/8/layout/venn1"/>
    <dgm:cxn modelId="{AF934C30-C201-4BD6-B800-8A08BD1D02DC}" srcId="{57715A34-B283-45DF-B048-EC8E0D2EE8FD}" destId="{DE50960B-209D-452A-976F-7C748D5E5524}" srcOrd="1" destOrd="0" parTransId="{625A4086-9B8B-4116-84D3-ACE837592EA3}" sibTransId="{A7FD8844-C915-434D-AB2A-E136BB392964}"/>
    <dgm:cxn modelId="{27F14332-3014-4821-B11A-4112876DD5B4}" type="presOf" srcId="{57715A34-B283-45DF-B048-EC8E0D2EE8FD}" destId="{6BE886BA-256F-4F46-9503-9F49F0708EA9}" srcOrd="0" destOrd="0" presId="urn:microsoft.com/office/officeart/2005/8/layout/venn1"/>
    <dgm:cxn modelId="{6DCA9968-2B15-4B06-9AD1-75E29C2C6A6B}" type="presOf" srcId="{8C609391-A3D3-4291-9B53-C7C5794D2E58}" destId="{33561538-40E3-4CAD-AF18-D2409E9C9A1F}" srcOrd="1" destOrd="0" presId="urn:microsoft.com/office/officeart/2005/8/layout/venn1"/>
    <dgm:cxn modelId="{180E1E74-FC73-40E3-BED5-75B339DC8368}" type="presOf" srcId="{DE50960B-209D-452A-976F-7C748D5E5524}" destId="{0BA7AEE1-1993-4928-9C4C-B922BCEAD8DA}" srcOrd="0" destOrd="0" presId="urn:microsoft.com/office/officeart/2005/8/layout/venn1"/>
    <dgm:cxn modelId="{5890DF82-1055-4A87-9F33-1787D5D0D75C}" type="presOf" srcId="{CDE00926-EF6F-42A7-A269-425C8947F878}" destId="{8F0AB00E-835F-43E3-89C7-9066A3A65EF8}" srcOrd="1" destOrd="0" presId="urn:microsoft.com/office/officeart/2005/8/layout/venn1"/>
    <dgm:cxn modelId="{9D6A45A9-F635-474F-A0A5-F81867AFB17F}" type="presOf" srcId="{DE50960B-209D-452A-976F-7C748D5E5524}" destId="{6B70E356-8F65-4244-8E4F-F2DDC0664023}" srcOrd="1" destOrd="0" presId="urn:microsoft.com/office/officeart/2005/8/layout/venn1"/>
    <dgm:cxn modelId="{8C27D7BA-119B-488F-AB78-C5AC8AAA0FEA}" srcId="{57715A34-B283-45DF-B048-EC8E0D2EE8FD}" destId="{DF0EF54A-C97C-4361-85FD-965B87B38190}" srcOrd="0" destOrd="0" parTransId="{150BF6D1-45FE-408B-B4E1-A02B929982E7}" sibTransId="{3F41FF0E-9254-4EFA-936F-43EF3E980DB7}"/>
    <dgm:cxn modelId="{49E57CC5-855C-4D78-A337-F1C4F0E76C53}" srcId="{57715A34-B283-45DF-B048-EC8E0D2EE8FD}" destId="{8C609391-A3D3-4291-9B53-C7C5794D2E58}" srcOrd="2" destOrd="0" parTransId="{C1529330-23B2-47E2-BC00-DBF0772E2D52}" sibTransId="{A34A5D9B-DA65-4AD7-AB38-746C99FC52C2}"/>
    <dgm:cxn modelId="{5A9EDBC5-6793-436F-BA1A-1A2CCBD69110}" type="presOf" srcId="{DF0EF54A-C97C-4361-85FD-965B87B38190}" destId="{2F212D63-BE25-46E0-8427-F04B2CBBF1BB}" srcOrd="0" destOrd="0" presId="urn:microsoft.com/office/officeart/2005/8/layout/venn1"/>
    <dgm:cxn modelId="{DC32C03A-2FA9-4731-95EB-8D67CA350184}" type="presParOf" srcId="{6BE886BA-256F-4F46-9503-9F49F0708EA9}" destId="{2F212D63-BE25-46E0-8427-F04B2CBBF1BB}" srcOrd="0" destOrd="0" presId="urn:microsoft.com/office/officeart/2005/8/layout/venn1"/>
    <dgm:cxn modelId="{C67A76EB-D4A8-4572-98CD-F33D46CCC6EC}" type="presParOf" srcId="{6BE886BA-256F-4F46-9503-9F49F0708EA9}" destId="{E6B4A263-2A20-4D4C-A038-AA1E539EEC8D}" srcOrd="1" destOrd="0" presId="urn:microsoft.com/office/officeart/2005/8/layout/venn1"/>
    <dgm:cxn modelId="{62DDCE69-9A4D-462C-8BF5-79FC80EC18C3}" type="presParOf" srcId="{6BE886BA-256F-4F46-9503-9F49F0708EA9}" destId="{0BA7AEE1-1993-4928-9C4C-B922BCEAD8DA}" srcOrd="2" destOrd="0" presId="urn:microsoft.com/office/officeart/2005/8/layout/venn1"/>
    <dgm:cxn modelId="{F1396899-247D-425B-9ADA-47740B2DF3C1}" type="presParOf" srcId="{6BE886BA-256F-4F46-9503-9F49F0708EA9}" destId="{6B70E356-8F65-4244-8E4F-F2DDC0664023}" srcOrd="3" destOrd="0" presId="urn:microsoft.com/office/officeart/2005/8/layout/venn1"/>
    <dgm:cxn modelId="{F1942698-5BC4-4C12-AD81-D92204548A72}" type="presParOf" srcId="{6BE886BA-256F-4F46-9503-9F49F0708EA9}" destId="{F88DE03A-B078-4D6A-A955-F4F98710A200}" srcOrd="4" destOrd="0" presId="urn:microsoft.com/office/officeart/2005/8/layout/venn1"/>
    <dgm:cxn modelId="{0B11D733-FFDF-41C3-9739-AB25E2C73264}" type="presParOf" srcId="{6BE886BA-256F-4F46-9503-9F49F0708EA9}" destId="{33561538-40E3-4CAD-AF18-D2409E9C9A1F}" srcOrd="5" destOrd="0" presId="urn:microsoft.com/office/officeart/2005/8/layout/venn1"/>
    <dgm:cxn modelId="{8C70885F-974E-47D8-9CC8-7FF9943D8D79}" type="presParOf" srcId="{6BE886BA-256F-4F46-9503-9F49F0708EA9}" destId="{8251483C-6F33-4529-80DB-F30B5219CE21}" srcOrd="6" destOrd="0" presId="urn:microsoft.com/office/officeart/2005/8/layout/venn1"/>
    <dgm:cxn modelId="{422312A1-9C4C-4D3C-B929-49DA2756019D}" type="presParOf" srcId="{6BE886BA-256F-4F46-9503-9F49F0708EA9}" destId="{8F0AB00E-835F-43E3-89C7-9066A3A65EF8}" srcOrd="7"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DF2DC-4AD7-4DD0-A5E2-70F34DB907F8}">
      <dsp:nvSpPr>
        <dsp:cNvPr id="0" name=""/>
        <dsp:cNvSpPr/>
      </dsp:nvSpPr>
      <dsp:spPr>
        <a:xfrm>
          <a:off x="0" y="69206"/>
          <a:ext cx="6628804" cy="627412"/>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CA" sz="2600" kern="1200"/>
            <a:t>Background: who we are</a:t>
          </a:r>
          <a:endParaRPr lang="en-US" sz="2600" kern="1200"/>
        </a:p>
      </dsp:txBody>
      <dsp:txXfrm>
        <a:off x="30628" y="99834"/>
        <a:ext cx="6567548" cy="566156"/>
      </dsp:txXfrm>
    </dsp:sp>
    <dsp:sp modelId="{7BCFD445-FF2D-47FC-8AD1-62E2C5D4314F}">
      <dsp:nvSpPr>
        <dsp:cNvPr id="0" name=""/>
        <dsp:cNvSpPr/>
      </dsp:nvSpPr>
      <dsp:spPr>
        <a:xfrm>
          <a:off x="0" y="771499"/>
          <a:ext cx="6628804" cy="627412"/>
        </a:xfrm>
        <a:prstGeom prst="roundRect">
          <a:avLst/>
        </a:prstGeom>
        <a:gradFill rotWithShape="0">
          <a:gsLst>
            <a:gs pos="0">
              <a:schemeClr val="accent2">
                <a:hueOff val="-494048"/>
                <a:satOff val="2367"/>
                <a:lumOff val="2190"/>
                <a:alphaOff val="0"/>
                <a:tint val="96000"/>
                <a:lumMod val="100000"/>
              </a:schemeClr>
            </a:gs>
            <a:gs pos="78000">
              <a:schemeClr val="accent2">
                <a:hueOff val="-494048"/>
                <a:satOff val="2367"/>
                <a:lumOff val="219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CA" sz="2600" kern="1200"/>
            <a:t>Nı̨regha Ɂekwę́ abundance</a:t>
          </a:r>
          <a:endParaRPr lang="en-US" sz="2600" kern="1200"/>
        </a:p>
      </dsp:txBody>
      <dsp:txXfrm>
        <a:off x="30628" y="802127"/>
        <a:ext cx="6567548" cy="566156"/>
      </dsp:txXfrm>
    </dsp:sp>
    <dsp:sp modelId="{DEAB4C2B-F5D4-4147-BD02-F0C11ECB8A9D}">
      <dsp:nvSpPr>
        <dsp:cNvPr id="0" name=""/>
        <dsp:cNvSpPr/>
      </dsp:nvSpPr>
      <dsp:spPr>
        <a:xfrm>
          <a:off x="0" y="1473791"/>
          <a:ext cx="6628804" cy="627412"/>
        </a:xfrm>
        <a:prstGeom prst="round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CA" sz="2600" kern="1200"/>
            <a:t>Harvest regulation</a:t>
          </a:r>
          <a:endParaRPr lang="en-US" sz="2600" kern="1200"/>
        </a:p>
      </dsp:txBody>
      <dsp:txXfrm>
        <a:off x="30628" y="1504419"/>
        <a:ext cx="6567548" cy="566156"/>
      </dsp:txXfrm>
    </dsp:sp>
    <dsp:sp modelId="{47A07781-01A8-4394-BF75-AD47D49A617C}">
      <dsp:nvSpPr>
        <dsp:cNvPr id="0" name=""/>
        <dsp:cNvSpPr/>
      </dsp:nvSpPr>
      <dsp:spPr>
        <a:xfrm>
          <a:off x="0" y="2176084"/>
          <a:ext cx="6628804" cy="627412"/>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CA" sz="2600" kern="1200"/>
            <a:t>Dene náowerǝ́ (knowledge) and principles</a:t>
          </a:r>
          <a:endParaRPr lang="en-US" sz="2600" kern="1200"/>
        </a:p>
      </dsp:txBody>
      <dsp:txXfrm>
        <a:off x="30628" y="2206712"/>
        <a:ext cx="6567548" cy="566156"/>
      </dsp:txXfrm>
    </dsp:sp>
    <dsp:sp modelId="{BBD86474-F4FA-4D6B-AAFE-5DEC6CF0D352}">
      <dsp:nvSpPr>
        <dsp:cNvPr id="0" name=""/>
        <dsp:cNvSpPr/>
      </dsp:nvSpPr>
      <dsp:spPr>
        <a:xfrm>
          <a:off x="0" y="2878376"/>
          <a:ext cx="6628804" cy="627412"/>
        </a:xfrm>
        <a:prstGeom prst="round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CA" sz="2600" kern="1200"/>
            <a:t>Approaches </a:t>
          </a:r>
          <a:endParaRPr lang="en-US" sz="2600" kern="1200"/>
        </a:p>
      </dsp:txBody>
      <dsp:txXfrm>
        <a:off x="30628" y="2909004"/>
        <a:ext cx="6567548" cy="566156"/>
      </dsp:txXfrm>
    </dsp:sp>
    <dsp:sp modelId="{C5CB68A9-68A5-473E-9CE7-D447E461D4C9}">
      <dsp:nvSpPr>
        <dsp:cNvPr id="0" name=""/>
        <dsp:cNvSpPr/>
      </dsp:nvSpPr>
      <dsp:spPr>
        <a:xfrm>
          <a:off x="0" y="3580669"/>
          <a:ext cx="6628804" cy="627412"/>
        </a:xfrm>
        <a:prstGeom prst="roundRect">
          <a:avLst/>
        </a:prstGeom>
        <a:gradFill rotWithShape="0">
          <a:gsLst>
            <a:gs pos="0">
              <a:schemeClr val="accent2">
                <a:hueOff val="-2470238"/>
                <a:satOff val="11833"/>
                <a:lumOff val="10948"/>
                <a:alphaOff val="0"/>
                <a:tint val="96000"/>
                <a:lumMod val="100000"/>
              </a:schemeClr>
            </a:gs>
            <a:gs pos="78000">
              <a:schemeClr val="accent2">
                <a:hueOff val="-2470238"/>
                <a:satOff val="11833"/>
                <a:lumOff val="1094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CA" sz="2600" kern="1200"/>
            <a:t>Frameworks</a:t>
          </a:r>
          <a:endParaRPr lang="en-US" sz="2600" kern="1200"/>
        </a:p>
      </dsp:txBody>
      <dsp:txXfrm>
        <a:off x="30628" y="3611297"/>
        <a:ext cx="6567548" cy="566156"/>
      </dsp:txXfrm>
    </dsp:sp>
    <dsp:sp modelId="{B05153C0-F125-47B5-AAB7-571C4D35CC15}">
      <dsp:nvSpPr>
        <dsp:cNvPr id="0" name=""/>
        <dsp:cNvSpPr/>
      </dsp:nvSpPr>
      <dsp:spPr>
        <a:xfrm>
          <a:off x="0" y="4282961"/>
          <a:ext cx="6628804" cy="627412"/>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CA" sz="2600" kern="1200"/>
            <a:t>Moving forward: rebuilding relationships</a:t>
          </a:r>
          <a:endParaRPr lang="en-US" sz="2600" kern="1200"/>
        </a:p>
      </dsp:txBody>
      <dsp:txXfrm>
        <a:off x="30628" y="4313589"/>
        <a:ext cx="6567548" cy="5661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212D63-BE25-46E0-8427-F04B2CBBF1BB}">
      <dsp:nvSpPr>
        <dsp:cNvPr id="0" name=""/>
        <dsp:cNvSpPr/>
      </dsp:nvSpPr>
      <dsp:spPr>
        <a:xfrm>
          <a:off x="3784315" y="50193"/>
          <a:ext cx="2610085" cy="261008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CA" sz="2100" kern="1200" dirty="0"/>
            <a:t>Government</a:t>
          </a:r>
        </a:p>
      </dsp:txBody>
      <dsp:txXfrm>
        <a:off x="4085478" y="401551"/>
        <a:ext cx="2007758" cy="828200"/>
      </dsp:txXfrm>
    </dsp:sp>
    <dsp:sp modelId="{0BA7AEE1-1993-4928-9C4C-B922BCEAD8DA}">
      <dsp:nvSpPr>
        <dsp:cNvPr id="0" name=""/>
        <dsp:cNvSpPr/>
      </dsp:nvSpPr>
      <dsp:spPr>
        <a:xfrm>
          <a:off x="4938776" y="1204655"/>
          <a:ext cx="2610085" cy="261008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CA" sz="2100" kern="1200" dirty="0"/>
            <a:t>Ɂehdzo Got’ı̨nę (RRC)</a:t>
          </a:r>
        </a:p>
      </dsp:txBody>
      <dsp:txXfrm>
        <a:off x="6344206" y="1505818"/>
        <a:ext cx="1003879" cy="2007758"/>
      </dsp:txXfrm>
    </dsp:sp>
    <dsp:sp modelId="{F88DE03A-B078-4D6A-A955-F4F98710A200}">
      <dsp:nvSpPr>
        <dsp:cNvPr id="0" name=""/>
        <dsp:cNvSpPr/>
      </dsp:nvSpPr>
      <dsp:spPr>
        <a:xfrm>
          <a:off x="3784315" y="2359116"/>
          <a:ext cx="2610085" cy="261008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CA" sz="2100" kern="1200" dirty="0"/>
            <a:t>Elders Council</a:t>
          </a:r>
        </a:p>
      </dsp:txBody>
      <dsp:txXfrm>
        <a:off x="4085478" y="3789643"/>
        <a:ext cx="2007758" cy="828200"/>
      </dsp:txXfrm>
    </dsp:sp>
    <dsp:sp modelId="{8251483C-6F33-4529-80DB-F30B5219CE21}">
      <dsp:nvSpPr>
        <dsp:cNvPr id="0" name=""/>
        <dsp:cNvSpPr/>
      </dsp:nvSpPr>
      <dsp:spPr>
        <a:xfrm>
          <a:off x="2629853" y="1204655"/>
          <a:ext cx="2610085" cy="2610085"/>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CA" sz="2100" kern="1200" dirty="0"/>
            <a:t>Caribou Working Group</a:t>
          </a:r>
        </a:p>
      </dsp:txBody>
      <dsp:txXfrm>
        <a:off x="2830629" y="1505818"/>
        <a:ext cx="1003879" cy="20077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D818D7-DF4E-4C59-9BBA-548250DAC33A}" type="datetimeFigureOut">
              <a:rPr lang="en-US" smtClean="0"/>
              <a:t>3/2/2020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900A82-9926-4DBA-8BA5-A22EEB8ACF8E}" type="slidenum">
              <a:rPr lang="en-US" smtClean="0"/>
              <a:t>‹#›</a:t>
            </a:fld>
            <a:endParaRPr lang="en-US" dirty="0"/>
          </a:p>
        </p:txBody>
      </p:sp>
    </p:spTree>
    <p:extLst>
      <p:ext uri="{BB962C8B-B14F-4D97-AF65-F5344CB8AC3E}">
        <p14:creationId xmlns:p14="http://schemas.microsoft.com/office/powerpoint/2010/main" val="284234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149229-E3F7-4B08-B8B0-567DB9AE2DBD}" type="datetime1">
              <a:rPr lang="en-US" smtClean="0"/>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5760AF-08CF-488B-8265-5F1D88C1C64E}" type="datetime1">
              <a:rPr lang="en-US" smtClean="0"/>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41802-9AAA-4EB8-B737-B207AD0C712F}" type="datetime1">
              <a:rPr lang="en-US" smtClean="0"/>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B27BB6-0FDA-4EDD-A5D1-79FFF12955B7}" type="datetime1">
              <a:rPr lang="en-US" smtClean="0"/>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CB08FB-4F0B-44DE-8994-0595D6ECCDCE}" type="datetime1">
              <a:rPr lang="en-US" smtClean="0"/>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9AB015-62A3-4A29-BC49-965FA4BE59CA}" type="datetime1">
              <a:rPr lang="en-US" smtClean="0"/>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A46181-5447-4050-89D3-AA326DE4DA13}" type="datetime1">
              <a:rPr lang="en-US" smtClean="0"/>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450F08-CAEB-42BA-9362-548763B98147}" type="datetime1">
              <a:rPr lang="en-US" smtClean="0"/>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6026DC-D31F-40BA-B49D-47D87B9BA087}" type="datetime1">
              <a:rPr lang="en-US" smtClean="0"/>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2464DF-92FB-4D4C-B2DE-15BC5F46772E}" type="datetime1">
              <a:rPr lang="en-US" smtClean="0"/>
              <a:t>3/2/2020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27F1A99-F4C1-4E12-B7D3-A88A44F4EB10}" type="datetime1">
              <a:rPr lang="en-US" smtClean="0"/>
              <a:t>3/2/2020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2E7458-324C-48F7-80F5-74B19E1CAFEB}" type="datetime1">
              <a:rPr lang="en-US" smtClean="0"/>
              <a:t>3/2/2020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0B054C-5E05-4896-867A-8DB56A20C8AC}" type="datetime1">
              <a:rPr lang="en-US" smtClean="0"/>
              <a:t>3/2/2020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94B787-46DA-4B4F-B781-E768630FCF2A}" type="datetime1">
              <a:rPr lang="en-US" smtClean="0"/>
              <a:t>3/2/2020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FE38CE2-82D3-4BA2-B844-E7281181CD7A}" type="datetime1">
              <a:rPr lang="en-US" smtClean="0"/>
              <a:t>3/2/2020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60FF511-91B4-4318-A9F6-BECE1367AD14}" type="datetime1">
              <a:rPr lang="en-US" smtClean="0"/>
              <a:t>3/2/2020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AA39CD9-90D5-49BD-B792-F7F07D136C39}" type="datetime1">
              <a:rPr lang="en-US" smtClean="0"/>
              <a:t>3/2/2020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3" name="Straight Connector 32">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7"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Isosceles Triangle 40">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Isosceles Triangle 44">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Freeform: Shape 46">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Isosceles Triangle 48">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62562"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42C1D04-249B-46E2-9FAF-8DF29CC445DB}"/>
              </a:ext>
            </a:extLst>
          </p:cNvPr>
          <p:cNvSpPr>
            <a:spLocks noGrp="1"/>
          </p:cNvSpPr>
          <p:nvPr>
            <p:ph type="ctrTitle"/>
          </p:nvPr>
        </p:nvSpPr>
        <p:spPr>
          <a:xfrm>
            <a:off x="4607737" y="660450"/>
            <a:ext cx="7239462" cy="2279276"/>
          </a:xfrm>
        </p:spPr>
        <p:txBody>
          <a:bodyPr>
            <a:normAutofit/>
          </a:bodyPr>
          <a:lstStyle/>
          <a:p>
            <a:pPr algn="l"/>
            <a:r>
              <a:rPr lang="en-US" sz="4400" i="1" dirty="0">
                <a:solidFill>
                  <a:srgbClr val="FFFFFF"/>
                </a:solidFill>
              </a:rPr>
              <a:t>A Délı̨nę Plan for N</a:t>
            </a:r>
            <a:r>
              <a:rPr lang="en-CA" sz="4400" i="1" dirty="0">
                <a:solidFill>
                  <a:srgbClr val="FFFFFF"/>
                </a:solidFill>
              </a:rPr>
              <a:t>ı̨</a:t>
            </a:r>
            <a:r>
              <a:rPr lang="en-US" sz="4400" i="1" dirty="0" err="1">
                <a:solidFill>
                  <a:srgbClr val="FFFFFF"/>
                </a:solidFill>
              </a:rPr>
              <a:t>regha</a:t>
            </a:r>
            <a:r>
              <a:rPr lang="en-US" sz="4400" i="1" dirty="0">
                <a:solidFill>
                  <a:srgbClr val="FFFFFF"/>
                </a:solidFill>
              </a:rPr>
              <a:t> Ɂ</a:t>
            </a:r>
            <a:r>
              <a:rPr lang="en-US" sz="4400" i="1" dirty="0" err="1">
                <a:solidFill>
                  <a:srgbClr val="FFFFFF"/>
                </a:solidFill>
              </a:rPr>
              <a:t>ekwe</a:t>
            </a:r>
            <a:r>
              <a:rPr lang="en-US" sz="4400" i="1" dirty="0">
                <a:solidFill>
                  <a:srgbClr val="FFFFFF"/>
                </a:solidFill>
              </a:rPr>
              <a:t>̨́ (Bluenose East Caribou)</a:t>
            </a:r>
            <a:endParaRPr lang="en-US" sz="4800" i="1" dirty="0">
              <a:solidFill>
                <a:srgbClr val="FFFFFF"/>
              </a:solidFill>
            </a:endParaRPr>
          </a:p>
        </p:txBody>
      </p:sp>
      <p:sp>
        <p:nvSpPr>
          <p:cNvPr id="3" name="Subtitle 2">
            <a:extLst>
              <a:ext uri="{FF2B5EF4-FFF2-40B4-BE49-F238E27FC236}">
                <a16:creationId xmlns:a16="http://schemas.microsoft.com/office/drawing/2014/main" id="{728B1921-F533-4F9E-8BF6-80EC4D451D77}"/>
              </a:ext>
            </a:extLst>
          </p:cNvPr>
          <p:cNvSpPr>
            <a:spLocks noGrp="1"/>
          </p:cNvSpPr>
          <p:nvPr>
            <p:ph type="subTitle" idx="1"/>
          </p:nvPr>
        </p:nvSpPr>
        <p:spPr>
          <a:xfrm>
            <a:off x="4695110" y="3254376"/>
            <a:ext cx="7239462" cy="1547181"/>
          </a:xfrm>
        </p:spPr>
        <p:txBody>
          <a:bodyPr>
            <a:normAutofit lnSpcReduction="10000"/>
          </a:bodyPr>
          <a:lstStyle/>
          <a:p>
            <a:pPr algn="l"/>
            <a:r>
              <a:rPr lang="en-US" dirty="0">
                <a:solidFill>
                  <a:srgbClr val="FFFFFF">
                    <a:alpha val="70000"/>
                  </a:srgbClr>
                </a:solidFill>
              </a:rPr>
              <a:t>Délı̨nę Got’ı̨nę Government </a:t>
            </a:r>
          </a:p>
          <a:p>
            <a:pPr algn="l"/>
            <a:r>
              <a:rPr lang="en-US" i="1" dirty="0">
                <a:solidFill>
                  <a:srgbClr val="FFFFFF">
                    <a:alpha val="70000"/>
                  </a:srgbClr>
                </a:solidFill>
              </a:rPr>
              <a:t>and  </a:t>
            </a:r>
            <a:r>
              <a:rPr lang="en-US" dirty="0">
                <a:solidFill>
                  <a:srgbClr val="FFFFFF">
                    <a:alpha val="70000"/>
                  </a:srgbClr>
                </a:solidFill>
              </a:rPr>
              <a:t>Délı̨nę Ɂehdzo Got’ı̨nę (Renewable Resources Council)</a:t>
            </a:r>
          </a:p>
          <a:p>
            <a:pPr algn="l"/>
            <a:r>
              <a:rPr lang="en-US" dirty="0">
                <a:solidFill>
                  <a:srgbClr val="FFFFFF">
                    <a:alpha val="70000"/>
                  </a:srgbClr>
                </a:solidFill>
              </a:rPr>
              <a:t>Nunavut Wildlife Management Board Bluenose East Hearing</a:t>
            </a:r>
          </a:p>
          <a:p>
            <a:pPr algn="l"/>
            <a:r>
              <a:rPr lang="en-US" dirty="0">
                <a:solidFill>
                  <a:srgbClr val="FFFFFF">
                    <a:alpha val="70000"/>
                  </a:srgbClr>
                </a:solidFill>
              </a:rPr>
              <a:t>March 2-4, 2020, Kugluktuk, NU</a:t>
            </a:r>
          </a:p>
        </p:txBody>
      </p:sp>
      <p:pic>
        <p:nvPicPr>
          <p:cNvPr id="14" name="image15.jpg">
            <a:extLst>
              <a:ext uri="{FF2B5EF4-FFF2-40B4-BE49-F238E27FC236}">
                <a16:creationId xmlns:a16="http://schemas.microsoft.com/office/drawing/2014/main" id="{D48691C6-6EAA-4E70-A729-D05FBFBFB95E}"/>
              </a:ext>
            </a:extLst>
          </p:cNvPr>
          <p:cNvPicPr>
            <a:picLocks noChangeAspect="1"/>
          </p:cNvPicPr>
          <p:nvPr/>
        </p:nvPicPr>
        <p:blipFill rotWithShape="1">
          <a:blip r:embed="rId2"/>
          <a:srcRect r="-4" b="3349"/>
          <a:stretch/>
        </p:blipFill>
        <p:spPr>
          <a:xfrm>
            <a:off x="6535" y="1591266"/>
            <a:ext cx="4259577" cy="4190116"/>
          </a:xfrm>
          <a:prstGeom prst="rect">
            <a:avLst/>
          </a:prstGeom>
        </p:spPr>
      </p:pic>
      <p:pic>
        <p:nvPicPr>
          <p:cNvPr id="5" name="Picture 4">
            <a:extLst>
              <a:ext uri="{FF2B5EF4-FFF2-40B4-BE49-F238E27FC236}">
                <a16:creationId xmlns:a16="http://schemas.microsoft.com/office/drawing/2014/main" id="{E39FA5EE-9495-460D-B6A2-BD396C786155}"/>
              </a:ext>
            </a:extLst>
          </p:cNvPr>
          <p:cNvPicPr>
            <a:picLocks noChangeAspect="1"/>
          </p:cNvPicPr>
          <p:nvPr/>
        </p:nvPicPr>
        <p:blipFill rotWithShape="1">
          <a:blip r:embed="rId3"/>
          <a:srcRect b="6855"/>
          <a:stretch/>
        </p:blipFill>
        <p:spPr>
          <a:xfrm>
            <a:off x="9505749" y="5269706"/>
            <a:ext cx="2679716" cy="1634759"/>
          </a:xfrm>
          <a:prstGeom prst="rect">
            <a:avLst/>
          </a:prstGeom>
        </p:spPr>
      </p:pic>
      <p:pic>
        <p:nvPicPr>
          <p:cNvPr id="6" name="Picture 5">
            <a:extLst>
              <a:ext uri="{FF2B5EF4-FFF2-40B4-BE49-F238E27FC236}">
                <a16:creationId xmlns:a16="http://schemas.microsoft.com/office/drawing/2014/main" id="{5665F73C-6F11-48FA-BC2C-763B53971691}"/>
              </a:ext>
            </a:extLst>
          </p:cNvPr>
          <p:cNvPicPr>
            <a:picLocks noChangeAspect="1"/>
          </p:cNvPicPr>
          <p:nvPr/>
        </p:nvPicPr>
        <p:blipFill>
          <a:blip r:embed="rId4"/>
          <a:stretch>
            <a:fillRect/>
          </a:stretch>
        </p:blipFill>
        <p:spPr>
          <a:xfrm>
            <a:off x="8941128" y="4549124"/>
            <a:ext cx="1731953" cy="1622122"/>
          </a:xfrm>
          <a:prstGeom prst="rect">
            <a:avLst/>
          </a:prstGeom>
        </p:spPr>
      </p:pic>
    </p:spTree>
    <p:extLst>
      <p:ext uri="{BB962C8B-B14F-4D97-AF65-F5344CB8AC3E}">
        <p14:creationId xmlns:p14="http://schemas.microsoft.com/office/powerpoint/2010/main" val="201568009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D11ECC6-8551-4768-8DFD-CD41AF420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5" name="Group 14">
            <a:extLst>
              <a:ext uri="{FF2B5EF4-FFF2-40B4-BE49-F238E27FC236}">
                <a16:creationId xmlns:a16="http://schemas.microsoft.com/office/drawing/2014/main" id="{93657592-CA60-4F45-B1A0-88AA772420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16" name="Straight Connector 15">
              <a:extLst>
                <a:ext uri="{FF2B5EF4-FFF2-40B4-BE49-F238E27FC236}">
                  <a16:creationId xmlns:a16="http://schemas.microsoft.com/office/drawing/2014/main" id="{6F47E2B4-7DA9-4312-A1F0-C48388B236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35B274F7-039F-4BFC-AA98-B51B1D6CB6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11A31103-C703-46C9-9D26-497A1ACD5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382F955F-FC22-44B8-BDCF-B7758032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1F567692-F087-479A-8931-BD2869C3E4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7">
              <a:extLst>
                <a:ext uri="{FF2B5EF4-FFF2-40B4-BE49-F238E27FC236}">
                  <a16:creationId xmlns:a16="http://schemas.microsoft.com/office/drawing/2014/main" id="{49B3E4CD-0738-4B9D-A14F-1E8694DDF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8">
              <a:extLst>
                <a:ext uri="{FF2B5EF4-FFF2-40B4-BE49-F238E27FC236}">
                  <a16:creationId xmlns:a16="http://schemas.microsoft.com/office/drawing/2014/main" id="{4753B851-AD90-4CCD-85D0-65AA6567D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9">
              <a:extLst>
                <a:ext uri="{FF2B5EF4-FFF2-40B4-BE49-F238E27FC236}">
                  <a16:creationId xmlns:a16="http://schemas.microsoft.com/office/drawing/2014/main" id="{EBF14868-A190-4E21-9522-8977C474C9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BCBB4922-76EE-442B-A649-09873DCE7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6" name="Rectangle 25">
            <a:extLst>
              <a:ext uri="{FF2B5EF4-FFF2-40B4-BE49-F238E27FC236}">
                <a16:creationId xmlns:a16="http://schemas.microsoft.com/office/drawing/2014/main" id="{8E2EB503-A017-4457-A105-53638C97D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BE800AB-13DE-4134-92EE-926CC40EE2FC}"/>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039878" y="991383"/>
            <a:ext cx="3796377" cy="2589232"/>
          </a:xfrm>
          <a:prstGeom prst="rect">
            <a:avLst/>
          </a:prstGeom>
        </p:spPr>
      </p:pic>
      <p:pic>
        <p:nvPicPr>
          <p:cNvPr id="5" name="Picture 4">
            <a:extLst>
              <a:ext uri="{FF2B5EF4-FFF2-40B4-BE49-F238E27FC236}">
                <a16:creationId xmlns:a16="http://schemas.microsoft.com/office/drawing/2014/main" id="{75AC084F-7DA0-477B-A41E-8721E73B2417}"/>
              </a:ext>
            </a:extLst>
          </p:cNvPr>
          <p:cNvPicPr>
            <a:picLocks noChangeAspect="1"/>
          </p:cNvPicPr>
          <p:nvPr/>
        </p:nvPicPr>
        <p:blipFill>
          <a:blip r:embed="rId3"/>
          <a:stretch>
            <a:fillRect/>
          </a:stretch>
        </p:blipFill>
        <p:spPr>
          <a:xfrm>
            <a:off x="707937" y="677333"/>
            <a:ext cx="3217333" cy="3217333"/>
          </a:xfrm>
          <a:prstGeom prst="rect">
            <a:avLst/>
          </a:prstGeom>
        </p:spPr>
      </p:pic>
      <p:pic>
        <p:nvPicPr>
          <p:cNvPr id="7" name="Picture 6">
            <a:extLst>
              <a:ext uri="{FF2B5EF4-FFF2-40B4-BE49-F238E27FC236}">
                <a16:creationId xmlns:a16="http://schemas.microsoft.com/office/drawing/2014/main" id="{C4645F3E-20F3-40C2-B1BE-91B673626699}"/>
              </a:ext>
            </a:extLst>
          </p:cNvPr>
          <p:cNvPicPr>
            <a:picLocks noChangeAspect="1"/>
          </p:cNvPicPr>
          <p:nvPr/>
        </p:nvPicPr>
        <p:blipFill>
          <a:blip r:embed="rId4"/>
          <a:stretch>
            <a:fillRect/>
          </a:stretch>
        </p:blipFill>
        <p:spPr>
          <a:xfrm>
            <a:off x="4628796" y="741044"/>
            <a:ext cx="3258058" cy="3217333"/>
          </a:xfrm>
          <a:prstGeom prst="rect">
            <a:avLst/>
          </a:prstGeom>
        </p:spPr>
      </p:pic>
      <p:sp>
        <p:nvSpPr>
          <p:cNvPr id="3" name="Content Placeholder 2">
            <a:extLst>
              <a:ext uri="{FF2B5EF4-FFF2-40B4-BE49-F238E27FC236}">
                <a16:creationId xmlns:a16="http://schemas.microsoft.com/office/drawing/2014/main" id="{D5176ECB-C61A-434E-95A2-0EEE98E34E15}"/>
              </a:ext>
            </a:extLst>
          </p:cNvPr>
          <p:cNvSpPr>
            <a:spLocks noGrp="1"/>
          </p:cNvSpPr>
          <p:nvPr>
            <p:ph idx="1"/>
          </p:nvPr>
        </p:nvSpPr>
        <p:spPr>
          <a:xfrm>
            <a:off x="5268685" y="4814595"/>
            <a:ext cx="4531807" cy="1563899"/>
          </a:xfrm>
        </p:spPr>
        <p:txBody>
          <a:bodyPr anchor="ctr">
            <a:normAutofit/>
          </a:bodyPr>
          <a:lstStyle/>
          <a:p>
            <a:pPr>
              <a:lnSpc>
                <a:spcPct val="90000"/>
              </a:lnSpc>
            </a:pPr>
            <a:r>
              <a:rPr lang="en-CA" sz="1500" dirty="0" err="1">
                <a:solidFill>
                  <a:srgbClr val="FFFFFF"/>
                </a:solidFill>
              </a:rPr>
              <a:t>Tsa</a:t>
            </a:r>
            <a:r>
              <a:rPr lang="en-CA" sz="1500" dirty="0">
                <a:solidFill>
                  <a:srgbClr val="FFFFFF"/>
                </a:solidFill>
              </a:rPr>
              <a:t>́ </a:t>
            </a:r>
            <a:r>
              <a:rPr lang="en-CA" sz="1500" dirty="0" err="1">
                <a:solidFill>
                  <a:srgbClr val="FFFFFF"/>
                </a:solidFill>
              </a:rPr>
              <a:t>Túe</a:t>
            </a:r>
            <a:r>
              <a:rPr lang="en-CA" sz="1500" dirty="0">
                <a:solidFill>
                  <a:srgbClr val="FFFFFF"/>
                </a:solidFill>
              </a:rPr>
              <a:t>́ Biosphere Reserve</a:t>
            </a:r>
          </a:p>
          <a:p>
            <a:pPr>
              <a:lnSpc>
                <a:spcPct val="90000"/>
              </a:lnSpc>
            </a:pPr>
            <a:r>
              <a:rPr lang="en-CA" sz="1500" dirty="0">
                <a:solidFill>
                  <a:srgbClr val="FFFFFF"/>
                </a:solidFill>
              </a:rPr>
              <a:t>Indigenous Protected and Conserved Area</a:t>
            </a:r>
          </a:p>
          <a:p>
            <a:pPr>
              <a:lnSpc>
                <a:spcPct val="90000"/>
              </a:lnSpc>
            </a:pPr>
            <a:r>
              <a:rPr lang="en-CA" sz="1500" dirty="0">
                <a:solidFill>
                  <a:srgbClr val="FFFFFF"/>
                </a:solidFill>
              </a:rPr>
              <a:t>Sahtú Land Use Plan</a:t>
            </a:r>
          </a:p>
          <a:p>
            <a:pPr>
              <a:lnSpc>
                <a:spcPct val="90000"/>
              </a:lnSpc>
            </a:pPr>
            <a:r>
              <a:rPr lang="en-CA" sz="1500" dirty="0">
                <a:solidFill>
                  <a:srgbClr val="FFFFFF"/>
                </a:solidFill>
              </a:rPr>
              <a:t>ACCWM (Advisory Committee for Cooperation on Wildlife Management)</a:t>
            </a:r>
          </a:p>
        </p:txBody>
      </p:sp>
      <p:sp>
        <p:nvSpPr>
          <p:cNvPr id="2" name="Title 1">
            <a:extLst>
              <a:ext uri="{FF2B5EF4-FFF2-40B4-BE49-F238E27FC236}">
                <a16:creationId xmlns:a16="http://schemas.microsoft.com/office/drawing/2014/main" id="{F2A7958C-2975-4761-99AF-79B1E7072639}"/>
              </a:ext>
            </a:extLst>
          </p:cNvPr>
          <p:cNvSpPr>
            <a:spLocks noGrp="1"/>
          </p:cNvSpPr>
          <p:nvPr>
            <p:ph type="title"/>
          </p:nvPr>
        </p:nvSpPr>
        <p:spPr>
          <a:xfrm>
            <a:off x="677334" y="4811501"/>
            <a:ext cx="4441743" cy="1563899"/>
          </a:xfrm>
        </p:spPr>
        <p:txBody>
          <a:bodyPr anchor="ctr">
            <a:normAutofit/>
          </a:bodyPr>
          <a:lstStyle/>
          <a:p>
            <a:r>
              <a:rPr lang="en-CA"/>
              <a:t>Frameworks for Conservation</a:t>
            </a:r>
            <a:endParaRPr lang="en-CA" dirty="0"/>
          </a:p>
        </p:txBody>
      </p:sp>
    </p:spTree>
    <p:extLst>
      <p:ext uri="{BB962C8B-B14F-4D97-AF65-F5344CB8AC3E}">
        <p14:creationId xmlns:p14="http://schemas.microsoft.com/office/powerpoint/2010/main" val="4206008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0">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1B459FBC-EC4E-4665-A30D-387266383E2B}"/>
              </a:ext>
            </a:extLst>
          </p:cNvPr>
          <p:cNvSpPr>
            <a:spLocks noGrp="1"/>
          </p:cNvSpPr>
          <p:nvPr>
            <p:ph type="title"/>
          </p:nvPr>
        </p:nvSpPr>
        <p:spPr>
          <a:xfrm>
            <a:off x="985969" y="4473227"/>
            <a:ext cx="8288032" cy="1096648"/>
          </a:xfrm>
        </p:spPr>
        <p:txBody>
          <a:bodyPr vert="horz" lIns="91440" tIns="45720" rIns="91440" bIns="45720" rtlCol="0" anchor="b">
            <a:normAutofit/>
          </a:bodyPr>
          <a:lstStyle/>
          <a:p>
            <a:pPr>
              <a:lnSpc>
                <a:spcPct val="90000"/>
              </a:lnSpc>
            </a:pPr>
            <a:r>
              <a:rPr lang="en-US" sz="3400"/>
              <a:t>Moving Forward: Rebuilding Relationships</a:t>
            </a:r>
          </a:p>
        </p:txBody>
      </p:sp>
      <p:pic>
        <p:nvPicPr>
          <p:cNvPr id="4" name="Content Placeholder 3">
            <a:extLst>
              <a:ext uri="{FF2B5EF4-FFF2-40B4-BE49-F238E27FC236}">
                <a16:creationId xmlns:a16="http://schemas.microsoft.com/office/drawing/2014/main" id="{5EC86E31-5128-41E6-845E-EAD199277800}"/>
              </a:ext>
            </a:extLst>
          </p:cNvPr>
          <p:cNvPicPr>
            <a:picLocks noGrp="1" noChangeAspect="1"/>
          </p:cNvPicPr>
          <p:nvPr>
            <p:ph idx="1"/>
          </p:nvPr>
        </p:nvPicPr>
        <p:blipFill rotWithShape="1">
          <a:blip r:embed="rId2"/>
          <a:srcRect t="9524" r="2" b="19336"/>
          <a:stretch/>
        </p:blipFill>
        <p:spPr>
          <a:xfrm>
            <a:off x="677334" y="468621"/>
            <a:ext cx="8274669" cy="3635025"/>
          </a:xfrm>
          <a:custGeom>
            <a:avLst/>
            <a:gdLst/>
            <a:ahLst/>
            <a:cxnLst/>
            <a:rect l="l" t="t" r="r" b="b"/>
            <a:pathLst>
              <a:path w="8274669" h="3635025">
                <a:moveTo>
                  <a:pt x="540554" y="0"/>
                </a:moveTo>
                <a:lnTo>
                  <a:pt x="8274669" y="0"/>
                </a:lnTo>
                <a:lnTo>
                  <a:pt x="8274669" y="3635025"/>
                </a:lnTo>
                <a:lnTo>
                  <a:pt x="0" y="3635025"/>
                </a:lnTo>
                <a:close/>
              </a:path>
            </a:pathLst>
          </a:custGeom>
        </p:spPr>
      </p:pic>
    </p:spTree>
    <p:extLst>
      <p:ext uri="{BB962C8B-B14F-4D97-AF65-F5344CB8AC3E}">
        <p14:creationId xmlns:p14="http://schemas.microsoft.com/office/powerpoint/2010/main" val="209063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11CEA-EC0D-4DF5-A1AB-CDFD6F779E70}"/>
              </a:ext>
            </a:extLst>
          </p:cNvPr>
          <p:cNvSpPr>
            <a:spLocks noGrp="1"/>
          </p:cNvSpPr>
          <p:nvPr>
            <p:ph type="title"/>
          </p:nvPr>
        </p:nvSpPr>
        <p:spPr/>
        <p:txBody>
          <a:bodyPr/>
          <a:lstStyle/>
          <a:p>
            <a:r>
              <a:rPr lang="en-CA" dirty="0" err="1"/>
              <a:t>Máhsı</a:t>
            </a:r>
            <a:r>
              <a:rPr lang="en-CA" dirty="0"/>
              <a:t> </a:t>
            </a:r>
            <a:r>
              <a:rPr lang="en-CA" dirty="0" err="1"/>
              <a:t>cho</a:t>
            </a:r>
            <a:r>
              <a:rPr lang="en-CA" dirty="0"/>
              <a:t>! </a:t>
            </a:r>
          </a:p>
        </p:txBody>
      </p:sp>
      <p:sp>
        <p:nvSpPr>
          <p:cNvPr id="3" name="Content Placeholder 2">
            <a:extLst>
              <a:ext uri="{FF2B5EF4-FFF2-40B4-BE49-F238E27FC236}">
                <a16:creationId xmlns:a16="http://schemas.microsoft.com/office/drawing/2014/main" id="{DA100711-C0AA-4062-9932-EA08789DA1BC}"/>
              </a:ext>
            </a:extLst>
          </p:cNvPr>
          <p:cNvSpPr>
            <a:spLocks noGrp="1"/>
          </p:cNvSpPr>
          <p:nvPr>
            <p:ph idx="1"/>
          </p:nvPr>
        </p:nvSpPr>
        <p:spPr/>
        <p:txBody>
          <a:bodyPr>
            <a:normAutofit/>
          </a:bodyPr>
          <a:lstStyle/>
          <a:p>
            <a:pPr marL="0" indent="0">
              <a:buNone/>
            </a:pPr>
            <a:r>
              <a:rPr lang="en-CA" sz="2600" dirty="0"/>
              <a:t>Délı̨nę Got’ı̨nę Government</a:t>
            </a:r>
          </a:p>
          <a:p>
            <a:pPr marL="0" indent="0">
              <a:buNone/>
            </a:pPr>
            <a:r>
              <a:rPr lang="en-CA" sz="2600" dirty="0"/>
              <a:t>Délı̨nę Ɂehdzo Got’ı̨nę (Renewable Resources Council</a:t>
            </a:r>
          </a:p>
          <a:p>
            <a:pPr marL="400050" lvl="1" indent="0">
              <a:buNone/>
            </a:pPr>
            <a:endParaRPr lang="en-CA" sz="2400" dirty="0"/>
          </a:p>
          <a:p>
            <a:pPr marL="400050" lvl="1" indent="0">
              <a:buNone/>
            </a:pPr>
            <a:r>
              <a:rPr lang="en-CA" sz="2400" dirty="0"/>
              <a:t>Walter Bezha</a:t>
            </a:r>
          </a:p>
          <a:p>
            <a:pPr marL="400050" lvl="1" indent="0">
              <a:buNone/>
            </a:pPr>
            <a:r>
              <a:rPr lang="en-CA" sz="2400" dirty="0"/>
              <a:t>Michael Neyelle</a:t>
            </a:r>
          </a:p>
          <a:p>
            <a:pPr marL="400050" lvl="1" indent="0">
              <a:buNone/>
            </a:pPr>
            <a:r>
              <a:rPr lang="en-CA" sz="2400" dirty="0"/>
              <a:t>Edward Reeves</a:t>
            </a:r>
          </a:p>
        </p:txBody>
      </p:sp>
      <p:pic>
        <p:nvPicPr>
          <p:cNvPr id="4" name="Picture 3">
            <a:extLst>
              <a:ext uri="{FF2B5EF4-FFF2-40B4-BE49-F238E27FC236}">
                <a16:creationId xmlns:a16="http://schemas.microsoft.com/office/drawing/2014/main" id="{459B06ED-8CDB-45E4-974A-9F962681CDD3}"/>
              </a:ext>
            </a:extLst>
          </p:cNvPr>
          <p:cNvPicPr>
            <a:picLocks noChangeAspect="1"/>
          </p:cNvPicPr>
          <p:nvPr/>
        </p:nvPicPr>
        <p:blipFill rotWithShape="1">
          <a:blip r:embed="rId2"/>
          <a:srcRect b="6855"/>
          <a:stretch/>
        </p:blipFill>
        <p:spPr>
          <a:xfrm>
            <a:off x="5794644" y="4406603"/>
            <a:ext cx="2679716" cy="1634759"/>
          </a:xfrm>
          <a:prstGeom prst="rect">
            <a:avLst/>
          </a:prstGeom>
        </p:spPr>
      </p:pic>
      <p:pic>
        <p:nvPicPr>
          <p:cNvPr id="5" name="Picture 4">
            <a:extLst>
              <a:ext uri="{FF2B5EF4-FFF2-40B4-BE49-F238E27FC236}">
                <a16:creationId xmlns:a16="http://schemas.microsoft.com/office/drawing/2014/main" id="{8A5FCEDC-B978-4271-899B-0CC6DAFB242C}"/>
              </a:ext>
            </a:extLst>
          </p:cNvPr>
          <p:cNvPicPr>
            <a:picLocks noChangeAspect="1"/>
          </p:cNvPicPr>
          <p:nvPr/>
        </p:nvPicPr>
        <p:blipFill>
          <a:blip r:embed="rId3"/>
          <a:stretch>
            <a:fillRect/>
          </a:stretch>
        </p:blipFill>
        <p:spPr>
          <a:xfrm>
            <a:off x="5230023" y="3686021"/>
            <a:ext cx="1731953" cy="1622122"/>
          </a:xfrm>
          <a:prstGeom prst="rect">
            <a:avLst/>
          </a:prstGeom>
        </p:spPr>
      </p:pic>
    </p:spTree>
    <p:extLst>
      <p:ext uri="{BB962C8B-B14F-4D97-AF65-F5344CB8AC3E}">
        <p14:creationId xmlns:p14="http://schemas.microsoft.com/office/powerpoint/2010/main" val="1844334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C95F79-CFBD-4DE7-8F7D-36EAAC1911C2}"/>
              </a:ext>
            </a:extLst>
          </p:cNvPr>
          <p:cNvSpPr>
            <a:spLocks noGrp="1"/>
          </p:cNvSpPr>
          <p:nvPr>
            <p:ph type="title"/>
          </p:nvPr>
        </p:nvSpPr>
        <p:spPr>
          <a:xfrm>
            <a:off x="652481" y="1382486"/>
            <a:ext cx="3547581" cy="4093028"/>
          </a:xfrm>
        </p:spPr>
        <p:txBody>
          <a:bodyPr anchor="ctr">
            <a:normAutofit/>
          </a:bodyPr>
          <a:lstStyle/>
          <a:p>
            <a:r>
              <a:rPr lang="en-CA" sz="4400"/>
              <a:t>Overview</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3B74186-BF27-41DE-8003-DDFDCB6EF783}"/>
              </a:ext>
            </a:extLst>
          </p:cNvPr>
          <p:cNvGraphicFramePr>
            <a:graphicFrameLocks noGrp="1"/>
          </p:cNvGraphicFramePr>
          <p:nvPr>
            <p:ph idx="1"/>
            <p:extLst>
              <p:ext uri="{D42A27DB-BD31-4B8C-83A1-F6EECF244321}">
                <p14:modId xmlns:p14="http://schemas.microsoft.com/office/powerpoint/2010/main" val="2399449931"/>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2655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92D050"/>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7FCA93-6800-4067-9DA9-9648DD02625C}"/>
              </a:ext>
            </a:extLst>
          </p:cNvPr>
          <p:cNvPicPr>
            <a:picLocks noChangeAspect="1"/>
          </p:cNvPicPr>
          <p:nvPr/>
        </p:nvPicPr>
        <p:blipFill>
          <a:blip r:embed="rId2"/>
          <a:stretch>
            <a:fillRect/>
          </a:stretch>
        </p:blipFill>
        <p:spPr>
          <a:xfrm>
            <a:off x="0" y="-450937"/>
            <a:ext cx="12209101" cy="7544303"/>
          </a:xfrm>
          <a:prstGeom prst="rect">
            <a:avLst/>
          </a:prstGeom>
        </p:spPr>
      </p:pic>
    </p:spTree>
    <p:extLst>
      <p:ext uri="{BB962C8B-B14F-4D97-AF65-F5344CB8AC3E}">
        <p14:creationId xmlns:p14="http://schemas.microsoft.com/office/powerpoint/2010/main" val="2731767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C1AC7-6060-42E4-AF07-2F77BAEEB78C}"/>
              </a:ext>
            </a:extLst>
          </p:cNvPr>
          <p:cNvSpPr>
            <a:spLocks noGrp="1"/>
          </p:cNvSpPr>
          <p:nvPr>
            <p:ph type="title"/>
          </p:nvPr>
        </p:nvSpPr>
        <p:spPr>
          <a:xfrm>
            <a:off x="677334" y="609600"/>
            <a:ext cx="8596668" cy="774032"/>
          </a:xfrm>
        </p:spPr>
        <p:txBody>
          <a:bodyPr/>
          <a:lstStyle/>
          <a:p>
            <a:r>
              <a:rPr lang="en-CA" dirty="0"/>
              <a:t>Délı̨nę Governance</a:t>
            </a:r>
          </a:p>
        </p:txBody>
      </p:sp>
      <p:pic>
        <p:nvPicPr>
          <p:cNvPr id="4" name="Picture 3">
            <a:extLst>
              <a:ext uri="{FF2B5EF4-FFF2-40B4-BE49-F238E27FC236}">
                <a16:creationId xmlns:a16="http://schemas.microsoft.com/office/drawing/2014/main" id="{4BC2DC80-27C8-4F96-A750-788699102BE9}"/>
              </a:ext>
            </a:extLst>
          </p:cNvPr>
          <p:cNvPicPr>
            <a:picLocks noChangeAspect="1"/>
          </p:cNvPicPr>
          <p:nvPr/>
        </p:nvPicPr>
        <p:blipFill rotWithShape="1">
          <a:blip r:embed="rId2"/>
          <a:srcRect b="6855"/>
          <a:stretch/>
        </p:blipFill>
        <p:spPr>
          <a:xfrm>
            <a:off x="9512284" y="5223982"/>
            <a:ext cx="2679716" cy="1634759"/>
          </a:xfrm>
          <a:prstGeom prst="rect">
            <a:avLst/>
          </a:prstGeom>
        </p:spPr>
      </p:pic>
      <p:pic>
        <p:nvPicPr>
          <p:cNvPr id="5" name="Picture 4">
            <a:extLst>
              <a:ext uri="{FF2B5EF4-FFF2-40B4-BE49-F238E27FC236}">
                <a16:creationId xmlns:a16="http://schemas.microsoft.com/office/drawing/2014/main" id="{92FC14CF-170D-4BF7-B3F4-FAA9287E1350}"/>
              </a:ext>
            </a:extLst>
          </p:cNvPr>
          <p:cNvPicPr>
            <a:picLocks noChangeAspect="1"/>
          </p:cNvPicPr>
          <p:nvPr/>
        </p:nvPicPr>
        <p:blipFill>
          <a:blip r:embed="rId3"/>
          <a:stretch>
            <a:fillRect/>
          </a:stretch>
        </p:blipFill>
        <p:spPr>
          <a:xfrm>
            <a:off x="8947663" y="4503400"/>
            <a:ext cx="1731953" cy="1622122"/>
          </a:xfrm>
          <a:prstGeom prst="rect">
            <a:avLst/>
          </a:prstGeom>
        </p:spPr>
      </p:pic>
      <p:graphicFrame>
        <p:nvGraphicFramePr>
          <p:cNvPr id="6" name="Diagram 5">
            <a:extLst>
              <a:ext uri="{FF2B5EF4-FFF2-40B4-BE49-F238E27FC236}">
                <a16:creationId xmlns:a16="http://schemas.microsoft.com/office/drawing/2014/main" id="{1BA2E10C-B345-40A0-A78D-8B6C9E4122AB}"/>
              </a:ext>
            </a:extLst>
          </p:cNvPr>
          <p:cNvGraphicFramePr/>
          <p:nvPr>
            <p:extLst>
              <p:ext uri="{D42A27DB-BD31-4B8C-83A1-F6EECF244321}">
                <p14:modId xmlns:p14="http://schemas.microsoft.com/office/powerpoint/2010/main" val="2039643273"/>
              </p:ext>
            </p:extLst>
          </p:nvPr>
        </p:nvGraphicFramePr>
        <p:xfrm>
          <a:off x="0" y="1564106"/>
          <a:ext cx="10178716" cy="50193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84296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DC97C-3281-41D2-B8CF-F7DB9AA3B126}"/>
              </a:ext>
            </a:extLst>
          </p:cNvPr>
          <p:cNvSpPr>
            <a:spLocks noGrp="1"/>
          </p:cNvSpPr>
          <p:nvPr>
            <p:ph type="title"/>
          </p:nvPr>
        </p:nvSpPr>
        <p:spPr>
          <a:xfrm>
            <a:off x="677333" y="773080"/>
            <a:ext cx="8596668" cy="1323474"/>
          </a:xfrm>
        </p:spPr>
        <p:txBody>
          <a:bodyPr>
            <a:normAutofit/>
          </a:bodyPr>
          <a:lstStyle/>
          <a:p>
            <a:r>
              <a:rPr lang="en-CA" sz="4000" dirty="0" err="1"/>
              <a:t>Neregha</a:t>
            </a:r>
            <a:r>
              <a:rPr lang="en-CA" sz="4000" dirty="0"/>
              <a:t> Ɂ</a:t>
            </a:r>
            <a:r>
              <a:rPr lang="en-CA" sz="4000" dirty="0" err="1"/>
              <a:t>ekwe</a:t>
            </a:r>
            <a:r>
              <a:rPr lang="en-CA" sz="4000" dirty="0"/>
              <a:t>̨́ Abundance </a:t>
            </a:r>
            <a:br>
              <a:rPr lang="en-CA" dirty="0"/>
            </a:br>
            <a:r>
              <a:rPr lang="en-CA" sz="2700" dirty="0"/>
              <a:t>ACCWM, November 2019</a:t>
            </a:r>
            <a:endParaRPr lang="en-CA" dirty="0"/>
          </a:p>
        </p:txBody>
      </p:sp>
      <p:sp>
        <p:nvSpPr>
          <p:cNvPr id="3" name="Content Placeholder 2">
            <a:extLst>
              <a:ext uri="{FF2B5EF4-FFF2-40B4-BE49-F238E27FC236}">
                <a16:creationId xmlns:a16="http://schemas.microsoft.com/office/drawing/2014/main" id="{445D1ACB-FA4B-4E2D-B143-4E3740F26037}"/>
              </a:ext>
            </a:extLst>
          </p:cNvPr>
          <p:cNvSpPr>
            <a:spLocks noGrp="1"/>
          </p:cNvSpPr>
          <p:nvPr>
            <p:ph idx="1"/>
          </p:nvPr>
        </p:nvSpPr>
        <p:spPr>
          <a:xfrm>
            <a:off x="677333" y="2507913"/>
            <a:ext cx="6900913" cy="4155933"/>
          </a:xfrm>
        </p:spPr>
        <p:txBody>
          <a:bodyPr>
            <a:normAutofit/>
          </a:bodyPr>
          <a:lstStyle/>
          <a:p>
            <a:pPr>
              <a:buFont typeface="Wingdings" panose="05000000000000000000" pitchFamily="2" charset="2"/>
              <a:buChar char="Ø"/>
            </a:pPr>
            <a:r>
              <a:rPr lang="en-CA" sz="2800" dirty="0"/>
              <a:t>Délı̨nę Got’ı̨nę have not been seeing much</a:t>
            </a:r>
          </a:p>
          <a:p>
            <a:pPr>
              <a:buFont typeface="Wingdings" panose="05000000000000000000" pitchFamily="2" charset="2"/>
              <a:buChar char="Ø"/>
            </a:pPr>
            <a:r>
              <a:rPr lang="en-CA" sz="2800" dirty="0"/>
              <a:t>Concerns about lack of availability</a:t>
            </a:r>
          </a:p>
          <a:p>
            <a:pPr>
              <a:buFont typeface="Wingdings" panose="05000000000000000000" pitchFamily="2" charset="2"/>
              <a:buChar char="Ø"/>
            </a:pPr>
            <a:r>
              <a:rPr lang="en-CA" sz="2800" dirty="0"/>
              <a:t>No concerns about pregnancy rates</a:t>
            </a:r>
          </a:p>
          <a:p>
            <a:pPr>
              <a:buFont typeface="Wingdings" panose="05000000000000000000" pitchFamily="2" charset="2"/>
              <a:buChar char="Ø"/>
            </a:pPr>
            <a:r>
              <a:rPr lang="en-CA" sz="2800" dirty="0"/>
              <a:t>Food hard to get at and chafing from ice crust on snow in April</a:t>
            </a:r>
          </a:p>
          <a:p>
            <a:pPr>
              <a:buFont typeface="Wingdings" panose="05000000000000000000" pitchFamily="2" charset="2"/>
              <a:buChar char="Ø"/>
            </a:pPr>
            <a:r>
              <a:rPr lang="en-CA" sz="2800" dirty="0"/>
              <a:t>No observations regarding predators</a:t>
            </a:r>
            <a:endParaRPr lang="en-CA" sz="2400" dirty="0"/>
          </a:p>
        </p:txBody>
      </p:sp>
      <p:pic>
        <p:nvPicPr>
          <p:cNvPr id="4" name="image12.jpg">
            <a:extLst>
              <a:ext uri="{FF2B5EF4-FFF2-40B4-BE49-F238E27FC236}">
                <a16:creationId xmlns:a16="http://schemas.microsoft.com/office/drawing/2014/main" id="{AF7E3080-4E96-4956-9DB3-0BA38C324F7D}"/>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rcRect/>
          <a:stretch>
            <a:fillRect/>
          </a:stretch>
        </p:blipFill>
        <p:spPr>
          <a:xfrm rot="16200000">
            <a:off x="7996419" y="2056906"/>
            <a:ext cx="3744572" cy="4646590"/>
          </a:xfrm>
          <a:prstGeom prst="rect">
            <a:avLst/>
          </a:prstGeom>
          <a:ln/>
        </p:spPr>
      </p:pic>
    </p:spTree>
    <p:extLst>
      <p:ext uri="{BB962C8B-B14F-4D97-AF65-F5344CB8AC3E}">
        <p14:creationId xmlns:p14="http://schemas.microsoft.com/office/powerpoint/2010/main" val="4048739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2ED567-06B3-4107-9773-BBB6BD786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FC2B74-C972-4275-AF8B-94C1DFEAEC64}"/>
              </a:ext>
            </a:extLst>
          </p:cNvPr>
          <p:cNvSpPr>
            <a:spLocks noGrp="1"/>
          </p:cNvSpPr>
          <p:nvPr>
            <p:ph idx="1"/>
          </p:nvPr>
        </p:nvSpPr>
        <p:spPr>
          <a:xfrm>
            <a:off x="677334" y="1253067"/>
            <a:ext cx="6155266" cy="4351866"/>
          </a:xfrm>
        </p:spPr>
        <p:txBody>
          <a:bodyPr anchor="ctr">
            <a:normAutofit/>
          </a:bodyPr>
          <a:lstStyle/>
          <a:p>
            <a:r>
              <a:rPr lang="en-CA" sz="2600" dirty="0"/>
              <a:t>Different approaches for different regions</a:t>
            </a:r>
          </a:p>
          <a:p>
            <a:r>
              <a:rPr lang="en-CA" sz="2600" dirty="0"/>
              <a:t>Community plans can be an alternative to TAH</a:t>
            </a:r>
          </a:p>
          <a:p>
            <a:r>
              <a:rPr lang="en-CA" sz="2600" dirty="0"/>
              <a:t>Male only harvest may impact herd and community spiritual practices</a:t>
            </a:r>
          </a:p>
          <a:p>
            <a:r>
              <a:rPr lang="en-CA" sz="2600" dirty="0"/>
              <a:t>Emphasis on alternative harvest for food security</a:t>
            </a:r>
          </a:p>
          <a:p>
            <a:endParaRPr lang="en-CA" dirty="0"/>
          </a:p>
          <a:p>
            <a:endParaRPr lang="en-CA" dirty="0"/>
          </a:p>
        </p:txBody>
      </p:sp>
      <p:sp>
        <p:nvSpPr>
          <p:cNvPr id="10" name="Rectangle 9">
            <a:extLst>
              <a:ext uri="{FF2B5EF4-FFF2-40B4-BE49-F238E27FC236}">
                <a16:creationId xmlns:a16="http://schemas.microsoft.com/office/drawing/2014/main" id="{AF551D8B-3775-4477-88B7-7B7C350D3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2" name="Straight Connector 11">
            <a:extLst>
              <a:ext uri="{FF2B5EF4-FFF2-40B4-BE49-F238E27FC236}">
                <a16:creationId xmlns:a16="http://schemas.microsoft.com/office/drawing/2014/main" id="{1A901C3D-CFAE-460D-BD0E-7D22164D7D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37C0EA9-1437-4437-9D20-2BBDA1AA9F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BB934D2B-85E2-4375-94EE-B66C16BF7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9B445E02-D785-4565-B842-9567BBC09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2C153736-D102-4F57-9DE7-615AFC02B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BA407A52-66F4-4CDE-A726-FF79F3EC3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8">
            <a:extLst>
              <a:ext uri="{FF2B5EF4-FFF2-40B4-BE49-F238E27FC236}">
                <a16:creationId xmlns:a16="http://schemas.microsoft.com/office/drawing/2014/main" id="{D28FFB34-4FC3-46F5-B900-D3B774FD0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a:extLst>
              <a:ext uri="{FF2B5EF4-FFF2-40B4-BE49-F238E27FC236}">
                <a16:creationId xmlns:a16="http://schemas.microsoft.com/office/drawing/2014/main" id="{205F7B13-ACB5-46BE-8070-0431266B1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D52A0D23-45DD-4DF4-ADE6-A81F409BB9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47B16B64-CCFA-4E9A-9676-B30E875A8CA0}"/>
              </a:ext>
            </a:extLst>
          </p:cNvPr>
          <p:cNvSpPr>
            <a:spLocks noGrp="1"/>
          </p:cNvSpPr>
          <p:nvPr>
            <p:ph type="title"/>
          </p:nvPr>
        </p:nvSpPr>
        <p:spPr>
          <a:xfrm>
            <a:off x="7829658" y="1253067"/>
            <a:ext cx="3371742" cy="4351866"/>
          </a:xfrm>
        </p:spPr>
        <p:txBody>
          <a:bodyPr anchor="ctr">
            <a:normAutofit/>
          </a:bodyPr>
          <a:lstStyle/>
          <a:p>
            <a:r>
              <a:rPr lang="en-CA" dirty="0">
                <a:solidFill>
                  <a:schemeClr val="bg1"/>
                </a:solidFill>
              </a:rPr>
              <a:t>Harvest Regulation for </a:t>
            </a:r>
            <a:r>
              <a:rPr lang="en-CA" dirty="0" err="1">
                <a:solidFill>
                  <a:schemeClr val="bg1"/>
                </a:solidFill>
              </a:rPr>
              <a:t>Nı̨regha</a:t>
            </a:r>
            <a:r>
              <a:rPr lang="en-CA" dirty="0">
                <a:solidFill>
                  <a:schemeClr val="bg1"/>
                </a:solidFill>
              </a:rPr>
              <a:t> Ɂ</a:t>
            </a:r>
            <a:r>
              <a:rPr lang="en-CA" dirty="0" err="1">
                <a:solidFill>
                  <a:schemeClr val="bg1"/>
                </a:solidFill>
              </a:rPr>
              <a:t>ekwe</a:t>
            </a:r>
            <a:r>
              <a:rPr lang="en-CA" dirty="0">
                <a:solidFill>
                  <a:schemeClr val="bg1"/>
                </a:solidFill>
              </a:rPr>
              <a:t>̨́ </a:t>
            </a:r>
          </a:p>
        </p:txBody>
      </p:sp>
    </p:spTree>
    <p:extLst>
      <p:ext uri="{BB962C8B-B14F-4D97-AF65-F5344CB8AC3E}">
        <p14:creationId xmlns:p14="http://schemas.microsoft.com/office/powerpoint/2010/main" val="684627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4A8E-77A7-466B-A045-323E14E1B6C5}"/>
              </a:ext>
            </a:extLst>
          </p:cNvPr>
          <p:cNvSpPr>
            <a:spLocks noGrp="1"/>
          </p:cNvSpPr>
          <p:nvPr>
            <p:ph type="title"/>
          </p:nvPr>
        </p:nvSpPr>
        <p:spPr>
          <a:xfrm>
            <a:off x="5536734" y="609600"/>
            <a:ext cx="3737268" cy="1320800"/>
          </a:xfrm>
        </p:spPr>
        <p:txBody>
          <a:bodyPr>
            <a:normAutofit/>
          </a:bodyPr>
          <a:lstStyle/>
          <a:p>
            <a:pPr>
              <a:lnSpc>
                <a:spcPct val="90000"/>
              </a:lnSpc>
            </a:pPr>
            <a:r>
              <a:rPr lang="en-CA" sz="2800" dirty="0"/>
              <a:t>Dene </a:t>
            </a:r>
            <a:r>
              <a:rPr lang="en-CA" sz="2800" dirty="0" err="1"/>
              <a:t>Náowerǝ</a:t>
            </a:r>
            <a:r>
              <a:rPr lang="en-CA" sz="2800" dirty="0"/>
              <a:t>́ (Knowledge) and Principles</a:t>
            </a:r>
          </a:p>
        </p:txBody>
      </p:sp>
      <p:sp>
        <p:nvSpPr>
          <p:cNvPr id="3" name="Content Placeholder 2">
            <a:extLst>
              <a:ext uri="{FF2B5EF4-FFF2-40B4-BE49-F238E27FC236}">
                <a16:creationId xmlns:a16="http://schemas.microsoft.com/office/drawing/2014/main" id="{95570F1A-0D8D-4F75-8407-F7AA6F333C23}"/>
              </a:ext>
            </a:extLst>
          </p:cNvPr>
          <p:cNvSpPr>
            <a:spLocks noGrp="1"/>
          </p:cNvSpPr>
          <p:nvPr>
            <p:ph idx="1"/>
          </p:nvPr>
        </p:nvSpPr>
        <p:spPr>
          <a:xfrm>
            <a:off x="5209563" y="2160589"/>
            <a:ext cx="4064439" cy="3880773"/>
          </a:xfrm>
        </p:spPr>
        <p:txBody>
          <a:bodyPr>
            <a:normAutofit/>
          </a:bodyPr>
          <a:lstStyle/>
          <a:p>
            <a:pPr marL="0" indent="0">
              <a:buNone/>
            </a:pPr>
            <a:r>
              <a:rPr lang="en-CA" dirty="0"/>
              <a:t>“So much has changed the way we harvest today, and it is today that we bring forth the way our people have lived with the wildlife, the way our grand parents shared on our land. For thousands of years, they lived and shared on the land without interfering in the natural cycles of the land, without changing the ecosystems, without wiping out species and yet we are challenged today to follow their example.”</a:t>
            </a:r>
          </a:p>
          <a:p>
            <a:pPr marL="0" indent="0">
              <a:buNone/>
            </a:pPr>
            <a:endParaRPr lang="en-CA" dirty="0"/>
          </a:p>
        </p:txBody>
      </p:sp>
      <p:pic>
        <p:nvPicPr>
          <p:cNvPr id="6" name="image5.jpg" descr="A close up of text on a white background&#10;&#10;Description automatically generated">
            <a:extLst>
              <a:ext uri="{FF2B5EF4-FFF2-40B4-BE49-F238E27FC236}">
                <a16:creationId xmlns:a16="http://schemas.microsoft.com/office/drawing/2014/main" id="{4B3C2F38-A721-40FF-879F-707E92D5B53A}"/>
              </a:ext>
            </a:extLst>
          </p:cNvPr>
          <p:cNvPicPr/>
          <p:nvPr/>
        </p:nvPicPr>
        <p:blipFill rotWithShape="1">
          <a:blip r:embed="rId2"/>
          <a:srcRect r="2278"/>
          <a:stretch/>
        </p:blipFill>
        <p:spPr>
          <a:xfrm flipH="1" flipV="1">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9" name="Isosceles Triangle 10">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92990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45D19-95A7-4C85-8E6C-B0D5D84C5E77}"/>
              </a:ext>
            </a:extLst>
          </p:cNvPr>
          <p:cNvSpPr>
            <a:spLocks noGrp="1"/>
          </p:cNvSpPr>
          <p:nvPr>
            <p:ph type="title"/>
          </p:nvPr>
        </p:nvSpPr>
        <p:spPr/>
        <p:txBody>
          <a:bodyPr/>
          <a:lstStyle/>
          <a:p>
            <a:r>
              <a:rPr lang="en-CA" dirty="0"/>
              <a:t>Principles</a:t>
            </a:r>
          </a:p>
        </p:txBody>
      </p:sp>
      <p:sp>
        <p:nvSpPr>
          <p:cNvPr id="3" name="Content Placeholder 2">
            <a:extLst>
              <a:ext uri="{FF2B5EF4-FFF2-40B4-BE49-F238E27FC236}">
                <a16:creationId xmlns:a16="http://schemas.microsoft.com/office/drawing/2014/main" id="{1103D384-6BDF-4B4F-B47B-A0C020EFA592}"/>
              </a:ext>
            </a:extLst>
          </p:cNvPr>
          <p:cNvSpPr>
            <a:spLocks noGrp="1"/>
          </p:cNvSpPr>
          <p:nvPr>
            <p:ph idx="1"/>
          </p:nvPr>
        </p:nvSpPr>
        <p:spPr>
          <a:xfrm>
            <a:off x="677334" y="1696453"/>
            <a:ext cx="7477110" cy="4779503"/>
          </a:xfrm>
        </p:spPr>
        <p:txBody>
          <a:bodyPr>
            <a:noAutofit/>
          </a:bodyPr>
          <a:lstStyle/>
          <a:p>
            <a:r>
              <a:rPr lang="en-CA" sz="2400" dirty="0"/>
              <a:t>Harvest only what the land and water provides or makes available. </a:t>
            </a:r>
          </a:p>
          <a:p>
            <a:r>
              <a:rPr lang="en-CA" sz="2400" dirty="0"/>
              <a:t>Harvest and hunt like your Grandfathers and Grandmothers.</a:t>
            </a:r>
          </a:p>
          <a:p>
            <a:r>
              <a:rPr lang="en-CA" sz="2400" dirty="0"/>
              <a:t>Respect all wildlife, land and water. </a:t>
            </a:r>
          </a:p>
          <a:p>
            <a:r>
              <a:rPr lang="en-CA" sz="2400" dirty="0"/>
              <a:t>Sharing has been the basic common action an individual does when they harvest wildlife, to give so that you in turn receive. </a:t>
            </a:r>
          </a:p>
          <a:p>
            <a:r>
              <a:rPr lang="en-CA" sz="2400" dirty="0"/>
              <a:t>Celebrate and give thanks to those people that contribute in a significant way to our Dene conservation. </a:t>
            </a:r>
          </a:p>
        </p:txBody>
      </p:sp>
      <p:pic>
        <p:nvPicPr>
          <p:cNvPr id="4" name="image12.jpg">
            <a:extLst>
              <a:ext uri="{FF2B5EF4-FFF2-40B4-BE49-F238E27FC236}">
                <a16:creationId xmlns:a16="http://schemas.microsoft.com/office/drawing/2014/main" id="{491C4F17-8F3F-440E-955C-B2918D127CBF}"/>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rcRect/>
          <a:stretch>
            <a:fillRect/>
          </a:stretch>
        </p:blipFill>
        <p:spPr>
          <a:xfrm rot="16200000">
            <a:off x="8567104" y="3233103"/>
            <a:ext cx="3235234" cy="4014559"/>
          </a:xfrm>
          <a:prstGeom prst="rect">
            <a:avLst/>
          </a:prstGeom>
          <a:ln/>
        </p:spPr>
      </p:pic>
    </p:spTree>
    <p:extLst>
      <p:ext uri="{BB962C8B-B14F-4D97-AF65-F5344CB8AC3E}">
        <p14:creationId xmlns:p14="http://schemas.microsoft.com/office/powerpoint/2010/main" val="3828671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7" name="image17.png">
            <a:extLst>
              <a:ext uri="{FF2B5EF4-FFF2-40B4-BE49-F238E27FC236}">
                <a16:creationId xmlns:a16="http://schemas.microsoft.com/office/drawing/2014/main" id="{447991D6-5B80-4799-B3AE-A25684C5F6EB}"/>
              </a:ext>
            </a:extLst>
          </p:cNvPr>
          <p:cNvPicPr>
            <a:picLocks noChangeAspect="1"/>
          </p:cNvPicPr>
          <p:nvPr/>
        </p:nvPicPr>
        <p:blipFill>
          <a:blip r:embed="rId2"/>
          <a:stretch>
            <a:fillRect/>
          </a:stretch>
        </p:blipFill>
        <p:spPr>
          <a:xfrm>
            <a:off x="5448822" y="2281982"/>
            <a:ext cx="6743178" cy="2343254"/>
          </a:xfrm>
          <a:prstGeom prst="rect">
            <a:avLst/>
          </a:prstGeom>
        </p:spPr>
      </p:pic>
      <p:sp>
        <p:nvSpPr>
          <p:cNvPr id="2" name="Title 1">
            <a:extLst>
              <a:ext uri="{FF2B5EF4-FFF2-40B4-BE49-F238E27FC236}">
                <a16:creationId xmlns:a16="http://schemas.microsoft.com/office/drawing/2014/main" id="{8FE27022-9D64-4103-9714-3FE42F46E433}"/>
              </a:ext>
            </a:extLst>
          </p:cNvPr>
          <p:cNvSpPr>
            <a:spLocks noGrp="1"/>
          </p:cNvSpPr>
          <p:nvPr>
            <p:ph type="title"/>
          </p:nvPr>
        </p:nvSpPr>
        <p:spPr>
          <a:xfrm>
            <a:off x="673754" y="643467"/>
            <a:ext cx="4203045" cy="1375608"/>
          </a:xfrm>
        </p:spPr>
        <p:txBody>
          <a:bodyPr anchor="ctr">
            <a:normAutofit/>
          </a:bodyPr>
          <a:lstStyle/>
          <a:p>
            <a:r>
              <a:rPr lang="en-CA">
                <a:solidFill>
                  <a:schemeClr val="bg1"/>
                </a:solidFill>
              </a:rPr>
              <a:t>Approaches</a:t>
            </a:r>
          </a:p>
        </p:txBody>
      </p:sp>
      <p:sp>
        <p:nvSpPr>
          <p:cNvPr id="6" name="Content Placeholder 5">
            <a:extLst>
              <a:ext uri="{FF2B5EF4-FFF2-40B4-BE49-F238E27FC236}">
                <a16:creationId xmlns:a16="http://schemas.microsoft.com/office/drawing/2014/main" id="{0BA1C777-2326-419C-B170-7ACD3FE49FE5}"/>
              </a:ext>
            </a:extLst>
          </p:cNvPr>
          <p:cNvSpPr>
            <a:spLocks noGrp="1"/>
          </p:cNvSpPr>
          <p:nvPr>
            <p:ph idx="1"/>
          </p:nvPr>
        </p:nvSpPr>
        <p:spPr>
          <a:xfrm>
            <a:off x="673754" y="2160590"/>
            <a:ext cx="4203045" cy="3440110"/>
          </a:xfrm>
        </p:spPr>
        <p:txBody>
          <a:bodyPr>
            <a:normAutofit/>
          </a:bodyPr>
          <a:lstStyle/>
          <a:p>
            <a:r>
              <a:rPr lang="en-CA" sz="2600" dirty="0">
                <a:solidFill>
                  <a:schemeClr val="bg1"/>
                </a:solidFill>
              </a:rPr>
              <a:t>Harvester gatherings</a:t>
            </a:r>
          </a:p>
          <a:p>
            <a:r>
              <a:rPr lang="en-CA" sz="2600" dirty="0">
                <a:solidFill>
                  <a:schemeClr val="bg1"/>
                </a:solidFill>
              </a:rPr>
              <a:t>Be out there on the land</a:t>
            </a:r>
          </a:p>
          <a:p>
            <a:r>
              <a:rPr lang="en-CA" sz="2600" dirty="0">
                <a:solidFill>
                  <a:schemeClr val="bg1"/>
                </a:solidFill>
              </a:rPr>
              <a:t>Cycle of harvesting</a:t>
            </a:r>
          </a:p>
          <a:p>
            <a:r>
              <a:rPr lang="en-CA" sz="2600" dirty="0">
                <a:solidFill>
                  <a:schemeClr val="bg1"/>
                </a:solidFill>
              </a:rPr>
              <a:t>Follow the visions of our four grandfathers</a:t>
            </a:r>
          </a:p>
          <a:p>
            <a:endParaRPr lang="en-CA" dirty="0">
              <a:solidFill>
                <a:schemeClr val="bg1"/>
              </a:solidFill>
            </a:endParaRPr>
          </a:p>
          <a:p>
            <a:endParaRPr lang="en-CA" dirty="0">
              <a:solidFill>
                <a:schemeClr val="bg1"/>
              </a:solidFill>
            </a:endParaRPr>
          </a:p>
        </p:txBody>
      </p:sp>
      <p:sp>
        <p:nvSpPr>
          <p:cNvPr id="18" name="Isosceles Triangle 1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33057670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83E04B51-1D33-4F14-BBD7-79D7D27E2E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EF1282-A6E9-4912-8AB9-8ED69BF7097D}">
  <ds:schemaRefs>
    <ds:schemaRef ds:uri="http://schemas.microsoft.com/sharepoint/v3/contenttype/forms"/>
  </ds:schemaRefs>
</ds:datastoreItem>
</file>

<file path=customXml/itemProps3.xml><?xml version="1.0" encoding="utf-8"?>
<ds:datastoreItem xmlns:ds="http://schemas.openxmlformats.org/officeDocument/2006/customXml" ds:itemID="{CC24F515-356D-4532-BE08-F6D7771916F0}">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otalTime>0</TotalTime>
  <Words>437</Words>
  <Application>Microsoft Office PowerPoint</Application>
  <PresentationFormat>Widescreen</PresentationFormat>
  <Paragraphs>55</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Trebuchet MS</vt:lpstr>
      <vt:lpstr>Wingdings</vt:lpstr>
      <vt:lpstr>Wingdings 3</vt:lpstr>
      <vt:lpstr>Facet</vt:lpstr>
      <vt:lpstr>A Délı̨nę Plan for Nı̨regha Ɂekwę́ (Bluenose East Caribou)</vt:lpstr>
      <vt:lpstr>Overview</vt:lpstr>
      <vt:lpstr>PowerPoint Presentation</vt:lpstr>
      <vt:lpstr>Délı̨nę Governance</vt:lpstr>
      <vt:lpstr>Neregha Ɂekwę́ Abundance  ACCWM, November 2019</vt:lpstr>
      <vt:lpstr>Harvest Regulation for Nı̨regha Ɂekwę́ </vt:lpstr>
      <vt:lpstr>Dene Náowerǝ́ (Knowledge) and Principles</vt:lpstr>
      <vt:lpstr>Principles</vt:lpstr>
      <vt:lpstr>Approaches</vt:lpstr>
      <vt:lpstr>Frameworks for Conservation</vt:lpstr>
      <vt:lpstr>Moving Forward: Rebuilding Relationships</vt:lpstr>
      <vt:lpstr>Máhsı cho!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2020-03-03T04:33:21Z</dcterms:created>
  <dcterms:modified xsi:type="dcterms:W3CDTF">2020-03-03T06:23:10Z</dcterms:modified>
</cp:coreProperties>
</file>