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57" r:id="rId3"/>
    <p:sldId id="278" r:id="rId4"/>
    <p:sldId id="258" r:id="rId5"/>
    <p:sldId id="261" r:id="rId6"/>
    <p:sldId id="264" r:id="rId7"/>
    <p:sldId id="265" r:id="rId8"/>
    <p:sldId id="266" r:id="rId9"/>
    <p:sldId id="267" r:id="rId10"/>
    <p:sldId id="276" r:id="rId11"/>
    <p:sldId id="270" r:id="rId12"/>
    <p:sldId id="268" r:id="rId13"/>
    <p:sldId id="269" r:id="rId14"/>
    <p:sldId id="273" r:id="rId15"/>
    <p:sldId id="275" r:id="rId16"/>
    <p:sldId id="279" r:id="rId17"/>
    <p:sldId id="280" r:id="rId18"/>
    <p:sldId id="281" r:id="rId19"/>
    <p:sldId id="28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934" autoAdjust="0"/>
  </p:normalViewPr>
  <p:slideViewPr>
    <p:cSldViewPr>
      <p:cViewPr varScale="1">
        <p:scale>
          <a:sx n="85" d="100"/>
          <a:sy n="85" d="100"/>
        </p:scale>
        <p:origin x="74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054CDD-71A2-4298-94D6-9D8D08B7B9F3}" type="datetimeFigureOut">
              <a:rPr lang="en-CA" smtClean="0"/>
              <a:t>23/02/2015</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B1B1F-096F-4ECE-9AA2-CCA408C4E7FC}" type="slidenum">
              <a:rPr lang="en-CA" smtClean="0"/>
              <a:t>‹#›</a:t>
            </a:fld>
            <a:endParaRPr lang="en-CA"/>
          </a:p>
        </p:txBody>
      </p:sp>
    </p:spTree>
    <p:extLst>
      <p:ext uri="{BB962C8B-B14F-4D97-AF65-F5344CB8AC3E}">
        <p14:creationId xmlns:p14="http://schemas.microsoft.com/office/powerpoint/2010/main" val="2700467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The NWMB</a:t>
            </a:r>
            <a:r>
              <a:rPr lang="en-CA" baseline="0" dirty="0" smtClean="0"/>
              <a:t> issues a call for proposals each year to government departments by October 1</a:t>
            </a:r>
            <a:r>
              <a:rPr lang="en-CA" baseline="30000" dirty="0" smtClean="0"/>
              <a:t>st</a:t>
            </a:r>
            <a:endParaRPr lang="en-CA" baseline="0" dirty="0" smtClean="0"/>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The application deadline is January 15 each year.  Late proposals will not be accepted.</a:t>
            </a:r>
          </a:p>
          <a:p>
            <a:pPr marL="171450" indent="-171450">
              <a:buFont typeface="Arial" pitchFamily="34" charset="0"/>
              <a:buChar char="•"/>
            </a:pPr>
            <a:endParaRPr lang="en-CA"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Proposals will be issued a project number by January 30</a:t>
            </a:r>
            <a:r>
              <a:rPr lang="en-CA" baseline="30000" dirty="0" smtClean="0"/>
              <a:t>th</a:t>
            </a:r>
            <a:r>
              <a:rPr lang="en-CA" baseline="0" dirty="0" smtClean="0"/>
              <a:t>, applicants will be informed of this number and are required to use it in all future correspondence. </a:t>
            </a:r>
          </a:p>
          <a:p>
            <a:pPr marL="628650" lvl="1" indent="-171450">
              <a:buFont typeface="Arial" pitchFamily="34" charset="0"/>
              <a:buChar char="•"/>
            </a:pPr>
            <a:r>
              <a:rPr lang="en-CA" baseline="0" dirty="0" smtClean="0"/>
              <a:t>To give some explanation as to why this is important:</a:t>
            </a:r>
          </a:p>
          <a:p>
            <a:pPr marL="1085850" lvl="2" indent="-171450">
              <a:buFont typeface="Arial" pitchFamily="34" charset="0"/>
              <a:buChar char="•"/>
            </a:pPr>
            <a:r>
              <a:rPr lang="en-CA" baseline="0" dirty="0" smtClean="0"/>
              <a:t>Currently tracking final reports from 2011-2012 projects, funding conditions for 2012-2013 projects, and working on call for applications for 2013-2014 projects for both NWRT and NWSF</a:t>
            </a:r>
          </a:p>
          <a:p>
            <a:pPr marL="1085850" lvl="2" indent="-171450">
              <a:buFont typeface="Arial" pitchFamily="34" charset="0"/>
              <a:buChar char="•"/>
            </a:pPr>
            <a:r>
              <a:rPr lang="en-CA" baseline="0" dirty="0" smtClean="0"/>
              <a:t>Result?  Over 50 potential projects each file may pertain to</a:t>
            </a:r>
          </a:p>
          <a:p>
            <a:pPr marL="914400" lvl="2" indent="0">
              <a:buFont typeface="Arial" pitchFamily="34" charset="0"/>
              <a:buNone/>
            </a:pPr>
            <a:endParaRPr lang="en-CA" baseline="0" dirty="0" smtClean="0"/>
          </a:p>
          <a:p>
            <a:pPr marL="1085850" lvl="2" indent="-171450">
              <a:buFont typeface="Arial" pitchFamily="34" charset="0"/>
              <a:buChar char="•"/>
            </a:pPr>
            <a:r>
              <a:rPr lang="en-CA" baseline="0" dirty="0" smtClean="0"/>
              <a:t>Understand funding is from multiple sources, all have different requirements but will streamline administration of the funding and prevent confusion.</a:t>
            </a:r>
          </a:p>
          <a:p>
            <a:pPr marL="914400" lvl="2" indent="0">
              <a:buFont typeface="Arial" pitchFamily="34" charset="0"/>
              <a:buNone/>
            </a:pPr>
            <a:endParaRPr lang="en-CA" baseline="0" dirty="0" smtClean="0"/>
          </a:p>
          <a:p>
            <a:pPr marL="1085850" lvl="2" indent="-171450">
              <a:buFont typeface="Arial" pitchFamily="34" charset="0"/>
              <a:buChar char="•"/>
            </a:pPr>
            <a:r>
              <a:rPr lang="en-CA" baseline="0" dirty="0" smtClean="0"/>
              <a:t>Extremely difficult to sort through 6 layers of emails and attachments based on departmental research permit numbers to try and figure out which pieces of the puzzle go together and which project they apply to.</a:t>
            </a:r>
          </a:p>
          <a:p>
            <a:pPr marL="171450" indent="-171450">
              <a:buFont typeface="Arial" pitchFamily="34" charset="0"/>
              <a:buChar char="•"/>
            </a:pPr>
            <a:endParaRPr lang="en-CA" baseline="0"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3</a:t>
            </a:fld>
            <a:endParaRPr lang="en-CA"/>
          </a:p>
        </p:txBody>
      </p:sp>
    </p:spTree>
    <p:extLst>
      <p:ext uri="{BB962C8B-B14F-4D97-AF65-F5344CB8AC3E}">
        <p14:creationId xmlns:p14="http://schemas.microsoft.com/office/powerpoint/2010/main" val="1131349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Read</a:t>
            </a:r>
            <a:r>
              <a:rPr lang="en-CA" baseline="0" dirty="0" smtClean="0"/>
              <a:t> 1 and 2</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Also note that last year we have received 2 and 3 separate applications from the same researcher:</a:t>
            </a:r>
          </a:p>
          <a:p>
            <a:pPr marL="628650" lvl="1" indent="-171450">
              <a:buFont typeface="Arial" pitchFamily="34" charset="0"/>
              <a:buChar char="•"/>
            </a:pPr>
            <a:r>
              <a:rPr lang="en-CA" baseline="0" dirty="0" smtClean="0"/>
              <a:t>for the same field crews</a:t>
            </a:r>
          </a:p>
          <a:p>
            <a:pPr marL="628650" lvl="1" indent="-171450">
              <a:buFont typeface="Arial" pitchFamily="34" charset="0"/>
              <a:buChar char="•"/>
            </a:pPr>
            <a:r>
              <a:rPr lang="en-CA" baseline="0" dirty="0" smtClean="0"/>
              <a:t>in the same locations</a:t>
            </a:r>
          </a:p>
          <a:p>
            <a:pPr marL="628650" lvl="1" indent="-171450">
              <a:buFont typeface="Arial" pitchFamily="34" charset="0"/>
              <a:buChar char="•"/>
            </a:pPr>
            <a:r>
              <a:rPr lang="en-CA" baseline="0" dirty="0" smtClean="0"/>
              <a:t>at the same times</a:t>
            </a:r>
          </a:p>
          <a:p>
            <a:pPr marL="628650" lvl="1" indent="-171450">
              <a:buFont typeface="Arial" pitchFamily="34" charset="0"/>
              <a:buChar char="•"/>
            </a:pPr>
            <a:r>
              <a:rPr lang="en-CA" baseline="0" dirty="0" smtClean="0"/>
              <a:t>working on different aspects of the ecology of the same species</a:t>
            </a:r>
          </a:p>
          <a:p>
            <a:pPr marL="628650" lvl="1" indent="-171450">
              <a:buFont typeface="Arial" pitchFamily="34" charset="0"/>
              <a:buChar char="•"/>
            </a:pPr>
            <a:endParaRPr lang="en-CA" baseline="0" dirty="0" smtClean="0"/>
          </a:p>
          <a:p>
            <a:pPr marL="171450" indent="-171450">
              <a:buFont typeface="Arial" pitchFamily="34" charset="0"/>
              <a:buChar char="•"/>
            </a:pPr>
            <a:r>
              <a:rPr lang="en-CA" baseline="0" dirty="0" smtClean="0"/>
              <a:t>Understand that it’s important to maximize resources and man power in the field, and will generally encourage it but </a:t>
            </a:r>
          </a:p>
          <a:p>
            <a:pPr marL="628650" lvl="1" indent="-171450">
              <a:buFont typeface="Arial" pitchFamily="34" charset="0"/>
              <a:buChar char="•"/>
            </a:pPr>
            <a:r>
              <a:rPr lang="en-CA" baseline="0" dirty="0" smtClean="0"/>
              <a:t>The NWMB is not going to consider paying for the same flights, meals, or fuel two or three times over</a:t>
            </a:r>
          </a:p>
          <a:p>
            <a:pPr marL="628650" lvl="1" indent="-171450">
              <a:buFont typeface="Arial" pitchFamily="34" charset="0"/>
              <a:buChar char="•"/>
            </a:pPr>
            <a:r>
              <a:rPr lang="en-CA" baseline="0" dirty="0" smtClean="0"/>
              <a:t>Please roll it all into one application</a:t>
            </a:r>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13</a:t>
            </a:fld>
            <a:endParaRPr lang="en-CA"/>
          </a:p>
        </p:txBody>
      </p:sp>
    </p:spTree>
    <p:extLst>
      <p:ext uri="{BB962C8B-B14F-4D97-AF65-F5344CB8AC3E}">
        <p14:creationId xmlns:p14="http://schemas.microsoft.com/office/powerpoint/2010/main" val="3060003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Funding for multi-year projects is limited to no more than 25% of the total amount available for funding</a:t>
            </a:r>
          </a:p>
          <a:p>
            <a:pPr marL="628650" lvl="1" indent="-171450">
              <a:buFont typeface="Arial" pitchFamily="34" charset="0"/>
              <a:buChar char="•"/>
            </a:pPr>
            <a:r>
              <a:rPr lang="en-CA" dirty="0" smtClean="0"/>
              <a:t>If</a:t>
            </a:r>
            <a:r>
              <a:rPr lang="en-CA" baseline="0" dirty="0" smtClean="0"/>
              <a:t> there is $700 k available for allocation, $175 k is available for multiyear allocation</a:t>
            </a:r>
          </a:p>
          <a:p>
            <a:pPr marL="628650" lvl="1" indent="-171450">
              <a:buFont typeface="Arial" pitchFamily="34" charset="0"/>
              <a:buChar char="•"/>
            </a:pPr>
            <a:r>
              <a:rPr lang="en-CA" baseline="0" dirty="0" smtClean="0"/>
              <a:t>The first demand on this is for multi-year commitments from previous years (those in years 2 and 3 of their work)</a:t>
            </a:r>
            <a:endParaRPr lang="en-CA" dirty="0" smtClean="0"/>
          </a:p>
          <a:p>
            <a:pPr marL="171450" indent="-171450">
              <a:buFont typeface="Arial" pitchFamily="34" charset="0"/>
              <a:buChar char="•"/>
            </a:pPr>
            <a:endParaRPr lang="en-CA" dirty="0" smtClean="0"/>
          </a:p>
          <a:p>
            <a:pPr marL="171450" indent="-171450">
              <a:buFont typeface="Arial" pitchFamily="34" charset="0"/>
              <a:buChar char="•"/>
            </a:pPr>
            <a:r>
              <a:rPr lang="en-CA" dirty="0" smtClean="0"/>
              <a:t>All requests for multi-year funding must meet the following four criteria:</a:t>
            </a:r>
          </a:p>
          <a:p>
            <a:pPr marL="628650" lvl="1" indent="-171450">
              <a:buFont typeface="Arial" pitchFamily="34" charset="0"/>
              <a:buChar char="•"/>
            </a:pPr>
            <a:r>
              <a:rPr lang="en-CA" dirty="0" smtClean="0"/>
              <a:t>Research Priority (65% or 16.25 points / 25)</a:t>
            </a:r>
          </a:p>
          <a:p>
            <a:pPr marL="628650" lvl="1" indent="-171450">
              <a:buFont typeface="Arial" pitchFamily="34" charset="0"/>
              <a:buChar char="•"/>
            </a:pPr>
            <a:r>
              <a:rPr lang="en-CA" dirty="0" smtClean="0"/>
              <a:t>Research Quality (70% or 24.50 points / 30)</a:t>
            </a:r>
          </a:p>
          <a:p>
            <a:pPr marL="628650" lvl="1" indent="-171450">
              <a:buFont typeface="Arial" pitchFamily="34" charset="0"/>
              <a:buChar char="•"/>
            </a:pPr>
            <a:r>
              <a:rPr lang="en-CA" dirty="0" smtClean="0"/>
              <a:t>Funding and Training (60% or 15 points / 25)</a:t>
            </a:r>
          </a:p>
          <a:p>
            <a:pPr marL="628650" lvl="1" indent="-171450">
              <a:buFont typeface="Arial" pitchFamily="34" charset="0"/>
              <a:buChar char="•"/>
            </a:pPr>
            <a:r>
              <a:rPr lang="en-CA" dirty="0" smtClean="0"/>
              <a:t>Consultation and Reporting (70% or 10.50 points / 15)</a:t>
            </a:r>
          </a:p>
          <a:p>
            <a:pPr marL="171450" indent="-171450">
              <a:buFont typeface="Arial" pitchFamily="34" charset="0"/>
              <a:buChar char="•"/>
            </a:pPr>
            <a:endParaRPr lang="en-US" dirty="0" smtClean="0"/>
          </a:p>
          <a:p>
            <a:pPr marL="171450" indent="-171450">
              <a:buFont typeface="Arial" pitchFamily="34" charset="0"/>
              <a:buChar char="•"/>
            </a:pPr>
            <a:r>
              <a:rPr lang="en-US" dirty="0" smtClean="0"/>
              <a:t>Proposed multi-year</a:t>
            </a:r>
            <a:r>
              <a:rPr lang="en-US" baseline="0" dirty="0" smtClean="0"/>
              <a:t> projects will be considered for single year funding if the project does not meet the minimum requirements or if the maximum amount of funding for multi year projects has been met.</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Projects receiving multi year finding will be reviewed on an annual basis and are contingent on interim project and interim financial reports</a:t>
            </a:r>
            <a:endParaRPr lang="en-US"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14</a:t>
            </a:fld>
            <a:endParaRPr lang="en-CA"/>
          </a:p>
        </p:txBody>
      </p:sp>
    </p:spTree>
    <p:extLst>
      <p:ext uri="{BB962C8B-B14F-4D97-AF65-F5344CB8AC3E}">
        <p14:creationId xmlns:p14="http://schemas.microsoft.com/office/powerpoint/2010/main" val="2011936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93712" indent="-457200">
              <a:buClr>
                <a:schemeClr val="tx1"/>
              </a:buClr>
              <a:buFont typeface="Arial" pitchFamily="34" charset="0"/>
              <a:buChar char="•"/>
            </a:pPr>
            <a:r>
              <a:rPr lang="en-US" sz="3500" dirty="0" smtClean="0">
                <a:latin typeface="Arial" pitchFamily="34" charset="0"/>
                <a:cs typeface="Arial" pitchFamily="34" charset="0"/>
              </a:rPr>
              <a:t>Maximum $15,000 per project.  </a:t>
            </a:r>
          </a:p>
          <a:p>
            <a:pPr marL="493712" indent="-457200">
              <a:buClr>
                <a:schemeClr val="tx1"/>
              </a:buClr>
              <a:buFont typeface="Arial" pitchFamily="34" charset="0"/>
              <a:buChar char="•"/>
            </a:pPr>
            <a:r>
              <a:rPr lang="en-US" sz="3500" dirty="0" smtClean="0">
                <a:latin typeface="Arial" pitchFamily="34" charset="0"/>
                <a:cs typeface="Arial" pitchFamily="34" charset="0"/>
              </a:rPr>
              <a:t>Limited to 10% of the total funding available.</a:t>
            </a:r>
          </a:p>
          <a:p>
            <a:pPr marL="538480" lvl="1" indent="-457200">
              <a:buFont typeface="Arial" pitchFamily="34" charset="0"/>
              <a:buChar char="•"/>
            </a:pPr>
            <a:endParaRPr lang="en-US" sz="2900" dirty="0" smtClean="0">
              <a:latin typeface="Arial" pitchFamily="34" charset="0"/>
              <a:cs typeface="Arial" pitchFamily="34" charset="0"/>
            </a:endParaRPr>
          </a:p>
          <a:p>
            <a:pPr marL="538480" lvl="1" indent="-457200">
              <a:buFont typeface="Arial" pitchFamily="34" charset="0"/>
              <a:buChar char="•"/>
            </a:pPr>
            <a:r>
              <a:rPr lang="en-US" sz="2900" dirty="0" smtClean="0">
                <a:latin typeface="Arial" pitchFamily="34" charset="0"/>
                <a:cs typeface="Arial" pitchFamily="34" charset="0"/>
              </a:rPr>
              <a:t>Examples of what would qualify for preliminary study funding;</a:t>
            </a:r>
          </a:p>
          <a:p>
            <a:pPr marL="996950" lvl="1" indent="-457200">
              <a:buFont typeface="Arial" pitchFamily="34" charset="0"/>
              <a:buChar char="•"/>
            </a:pPr>
            <a:r>
              <a:rPr lang="en-US" sz="2900" dirty="0" smtClean="0">
                <a:latin typeface="Arial" pitchFamily="34" charset="0"/>
                <a:cs typeface="Arial" pitchFamily="34" charset="0"/>
              </a:rPr>
              <a:t>Development of research methods prior to undertaking a research project;</a:t>
            </a:r>
          </a:p>
          <a:p>
            <a:pPr marL="996950" lvl="1" indent="-457200">
              <a:buFont typeface="Arial" pitchFamily="34" charset="0"/>
              <a:buChar char="•"/>
            </a:pPr>
            <a:r>
              <a:rPr lang="en-US" sz="2900" dirty="0" smtClean="0">
                <a:latin typeface="Arial" pitchFamily="34" charset="0"/>
                <a:cs typeface="Arial" pitchFamily="34" charset="0"/>
              </a:rPr>
              <a:t>Consultations</a:t>
            </a:r>
            <a:r>
              <a:rPr lang="en-US" sz="2900" baseline="0" dirty="0" smtClean="0">
                <a:latin typeface="Arial" pitchFamily="34" charset="0"/>
                <a:cs typeface="Arial" pitchFamily="34" charset="0"/>
              </a:rPr>
              <a:t> to</a:t>
            </a:r>
            <a:r>
              <a:rPr lang="en-US" sz="2900" dirty="0" smtClean="0">
                <a:latin typeface="Arial" pitchFamily="34" charset="0"/>
                <a:cs typeface="Arial" pitchFamily="34" charset="0"/>
              </a:rPr>
              <a:t> obtain community support for a proposed study;</a:t>
            </a:r>
          </a:p>
          <a:p>
            <a:pPr marL="996950" lvl="1" indent="-457200">
              <a:buFont typeface="Arial" pitchFamily="34" charset="0"/>
              <a:buChar char="•"/>
            </a:pPr>
            <a:r>
              <a:rPr lang="en-US" sz="2900" dirty="0" smtClean="0">
                <a:latin typeface="Arial" pitchFamily="34" charset="0"/>
                <a:cs typeface="Arial" pitchFamily="34" charset="0"/>
              </a:rPr>
              <a:t>Consideration of opportunities for community involvement and participation in a research project; or</a:t>
            </a:r>
          </a:p>
          <a:p>
            <a:pPr marL="996950" lvl="1" indent="-457200">
              <a:buFont typeface="Arial" pitchFamily="34" charset="0"/>
              <a:buChar char="•"/>
            </a:pPr>
            <a:r>
              <a:rPr lang="en-US" sz="2900" dirty="0" smtClean="0">
                <a:latin typeface="Arial" pitchFamily="34" charset="0"/>
                <a:cs typeface="Arial" pitchFamily="34" charset="0"/>
              </a:rPr>
              <a:t>Consultation on how to include IQ/TEK in a research project.</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 single project will only be eligible for preliminary study funding once</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 project can’t receive preliminary and regular NWRT funding in the same year</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NWMB expects that the results obtained while receiving preliminary study funding will lead to the development of a research project in future years</a:t>
            </a:r>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15</a:t>
            </a:fld>
            <a:endParaRPr lang="en-CA"/>
          </a:p>
        </p:txBody>
      </p:sp>
    </p:spTree>
    <p:extLst>
      <p:ext uri="{BB962C8B-B14F-4D97-AF65-F5344CB8AC3E}">
        <p14:creationId xmlns:p14="http://schemas.microsoft.com/office/powerpoint/2010/main" val="1035840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Proposals are reviewed by the Board during the March meeting</a:t>
            </a:r>
          </a:p>
          <a:p>
            <a:pPr marL="0" indent="0">
              <a:buFont typeface="Arial" pitchFamily="34" charset="0"/>
              <a:buNone/>
            </a:pPr>
            <a:endParaRPr lang="en-CA" dirty="0" smtClean="0"/>
          </a:p>
          <a:p>
            <a:pPr marL="171450" indent="-171450">
              <a:buFont typeface="Arial" pitchFamily="34" charset="0"/>
              <a:buChar char="•"/>
            </a:pPr>
            <a:r>
              <a:rPr lang="en-CA" dirty="0" smtClean="0"/>
              <a:t>Individual applicants and departments will be advised in writing of the NWMB’s funding decisions,</a:t>
            </a:r>
            <a:r>
              <a:rPr lang="en-CA" baseline="0" dirty="0" smtClean="0"/>
              <a:t> including any conditions on funding, </a:t>
            </a:r>
            <a:r>
              <a:rPr lang="en-CA" dirty="0" smtClean="0"/>
              <a:t>by mid-April</a:t>
            </a:r>
          </a:p>
          <a:p>
            <a:pPr marL="0" indent="0">
              <a:buFont typeface="Arial" pitchFamily="34" charset="0"/>
              <a:buNone/>
            </a:pPr>
            <a:endParaRPr lang="en-CA" dirty="0" smtClean="0"/>
          </a:p>
          <a:p>
            <a:pPr marL="171450" indent="-171450">
              <a:buFont typeface="Arial" pitchFamily="34" charset="0"/>
              <a:buChar char="•"/>
            </a:pPr>
            <a:r>
              <a:rPr lang="en-CA" dirty="0" smtClean="0"/>
              <a:t>All funding conditions must be met by 30 June; there have been issues</a:t>
            </a:r>
            <a:r>
              <a:rPr lang="en-CA" baseline="0" dirty="0" smtClean="0"/>
              <a:t> with this in the past, this year the deadline will be strictly enforced</a:t>
            </a:r>
            <a:endParaRPr lang="en-CA" dirty="0" smtClean="0"/>
          </a:p>
          <a:p>
            <a:pPr marL="171450" indent="-171450">
              <a:buFont typeface="Arial" pitchFamily="34" charset="0"/>
              <a:buChar char="•"/>
            </a:pPr>
            <a:endParaRPr lang="en-CA" dirty="0" smtClean="0"/>
          </a:p>
          <a:p>
            <a:pPr marL="171450" indent="-171450">
              <a:buFont typeface="Arial" pitchFamily="34" charset="0"/>
              <a:buChar char="•"/>
            </a:pPr>
            <a:r>
              <a:rPr lang="en-CA" dirty="0" smtClean="0"/>
              <a:t>As per the policy, each department</a:t>
            </a:r>
            <a:r>
              <a:rPr lang="en-CA" baseline="0" dirty="0" smtClean="0"/>
              <a:t> is responsible for submitting confirmation of the funding conditions as a single package. Individual project confirmations will not be accepted.</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Requests for extensions to meet funding conditions will be required on a case by case basis but must be made 2 weeks in advance of the June 30 deadline</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Once all funding conditions have been met the NWMB will negotiate a Contribution Agreement with the associated government department by August 1</a:t>
            </a:r>
            <a:r>
              <a:rPr lang="en-CA" baseline="30000" dirty="0" smtClean="0"/>
              <a:t>st</a:t>
            </a:r>
            <a:r>
              <a:rPr lang="en-CA" baseline="0" dirty="0" smtClean="0"/>
              <a:t> </a:t>
            </a:r>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16</a:t>
            </a:fld>
            <a:endParaRPr lang="en-CA"/>
          </a:p>
        </p:txBody>
      </p:sp>
    </p:spTree>
    <p:extLst>
      <p:ext uri="{BB962C8B-B14F-4D97-AF65-F5344CB8AC3E}">
        <p14:creationId xmlns:p14="http://schemas.microsoft.com/office/powerpoint/2010/main" val="1745700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Tx/>
              <a:buChar char="-"/>
            </a:pPr>
            <a:r>
              <a:rPr lang="en-CA" dirty="0" smtClean="0"/>
              <a:t>Nunavut Wildlife Studies Fund (NWSF) was created by the NWMB to fund community-based management and research projects in Nunavut, in particular projects led by Hunters and Trappers Organizations. </a:t>
            </a:r>
          </a:p>
          <a:p>
            <a:pPr marL="174708" indent="-174708">
              <a:buFontTx/>
              <a:buChar char="-"/>
            </a:pPr>
            <a:endParaRPr lang="en-CA" dirty="0" smtClean="0"/>
          </a:p>
          <a:p>
            <a:pPr marL="174708" indent="-174708">
              <a:buFontTx/>
              <a:buChar char="-"/>
            </a:pPr>
            <a:r>
              <a:rPr lang="en-US" dirty="0" smtClean="0"/>
              <a:t>The NWMB Studies Fund is intended to address wildlife management issues of local concern, and is available only to Nunavut community-based researchers. </a:t>
            </a:r>
            <a:endParaRPr lang="en-CA" dirty="0" smtClean="0"/>
          </a:p>
          <a:p>
            <a:pPr marL="174708" indent="-174708">
              <a:buFontTx/>
              <a:buChar char="-"/>
            </a:pPr>
            <a:endParaRPr lang="en-CA" dirty="0" smtClean="0"/>
          </a:p>
          <a:p>
            <a:pPr marL="174708" indent="-174708">
              <a:buFontTx/>
              <a:buChar char="-"/>
            </a:pPr>
            <a:r>
              <a:rPr lang="en-CA" dirty="0" smtClean="0"/>
              <a:t>The NWSF provides an annual allocation of funds from it’s annual operating budget to encourage Inuit and community-based organizations to undertake and lead research projects that address community needs and concerns related to the management of wildlife in Nunavut.</a:t>
            </a:r>
          </a:p>
          <a:p>
            <a:pPr marL="174708" indent="-174708">
              <a:buFontTx/>
              <a:buChar char="-"/>
            </a:pPr>
            <a:endParaRPr lang="en-CA" dirty="0" smtClean="0"/>
          </a:p>
          <a:p>
            <a:pPr marL="174708" indent="-174708">
              <a:buFontTx/>
              <a:buChar char="-"/>
            </a:pPr>
            <a:r>
              <a:rPr lang="en-CA" dirty="0" smtClean="0"/>
              <a:t>Very</a:t>
            </a:r>
            <a:r>
              <a:rPr lang="en-CA" baseline="0" dirty="0" smtClean="0"/>
              <a:t> similar structure to NWRT, but:</a:t>
            </a:r>
          </a:p>
          <a:p>
            <a:pPr marL="631908" lvl="1" indent="-174708">
              <a:buFontTx/>
              <a:buChar char="-"/>
            </a:pPr>
            <a:r>
              <a:rPr lang="en-CA" dirty="0" smtClean="0"/>
              <a:t>There is no option for multi-year funding</a:t>
            </a:r>
          </a:p>
          <a:p>
            <a:pPr marL="631908" lvl="1" indent="-174708">
              <a:buFontTx/>
              <a:buChar char="-"/>
            </a:pPr>
            <a:r>
              <a:rPr lang="en-CA" dirty="0" smtClean="0"/>
              <a:t>Maximum</a:t>
            </a:r>
            <a:r>
              <a:rPr lang="en-CA" baseline="0" dirty="0" smtClean="0"/>
              <a:t> amount is $30 k regular funding and $7,500 preliminary study funding</a:t>
            </a:r>
          </a:p>
          <a:p>
            <a:pPr marL="631908" lvl="1" indent="-174708">
              <a:buFontTx/>
              <a:buChar char="-"/>
            </a:pPr>
            <a:endParaRPr lang="en-CA" baseline="0" dirty="0" smtClean="0"/>
          </a:p>
          <a:p>
            <a:pPr marL="174708" indent="-174708">
              <a:buFontTx/>
              <a:buChar char="-"/>
            </a:pPr>
            <a:r>
              <a:rPr lang="en-CA" baseline="0" dirty="0" smtClean="0"/>
              <a:t>Similar application process, but:</a:t>
            </a:r>
          </a:p>
          <a:p>
            <a:pPr marL="631908" lvl="1" indent="-174708">
              <a:buFontTx/>
              <a:buChar char="-"/>
            </a:pPr>
            <a:r>
              <a:rPr lang="en-CA" dirty="0" smtClean="0"/>
              <a:t>Policy allows NWMB staff to work with potential applicants on developing appropriate methodology and projects budgets</a:t>
            </a:r>
          </a:p>
          <a:p>
            <a:pPr marL="631908" lvl="1" indent="-174708">
              <a:buFontTx/>
              <a:buChar char="-"/>
            </a:pPr>
            <a:r>
              <a:rPr lang="en-CA" dirty="0" smtClean="0"/>
              <a:t>For many applicants,</a:t>
            </a:r>
            <a:r>
              <a:rPr lang="en-CA" baseline="0" dirty="0" smtClean="0"/>
              <a:t> it’s their first time conducting research of filling out a funding application</a:t>
            </a:r>
            <a:endParaRPr lang="en-CA" dirty="0" smtClean="0"/>
          </a:p>
          <a:p>
            <a:pPr marL="631908" lvl="1" indent="-174708">
              <a:buFontTx/>
              <a:buChar char="-"/>
            </a:pPr>
            <a:endParaRPr lang="en-CA" dirty="0" smtClean="0"/>
          </a:p>
          <a:p>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17</a:t>
            </a:fld>
            <a:endParaRPr lang="en-CA"/>
          </a:p>
        </p:txBody>
      </p:sp>
    </p:spTree>
    <p:extLst>
      <p:ext uri="{BB962C8B-B14F-4D97-AF65-F5344CB8AC3E}">
        <p14:creationId xmlns:p14="http://schemas.microsoft.com/office/powerpoint/2010/main" val="3567299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smtClean="0"/>
              <a:t>Read slide</a:t>
            </a:r>
          </a:p>
          <a:p>
            <a:pPr marL="171450" indent="-171450">
              <a:buFontTx/>
              <a:buChar char="-"/>
            </a:pPr>
            <a:endParaRPr lang="en-CA" dirty="0" smtClean="0"/>
          </a:p>
          <a:p>
            <a:pPr marL="171450" indent="-171450">
              <a:buFontTx/>
              <a:buChar char="-"/>
            </a:pPr>
            <a:r>
              <a:rPr lang="en-CA" dirty="0" smtClean="0"/>
              <a:t>Project lead must be HTO or other community organization</a:t>
            </a:r>
          </a:p>
          <a:p>
            <a:pPr marL="171450" indent="-171450">
              <a:buFontTx/>
              <a:buChar char="-"/>
            </a:pPr>
            <a:endParaRPr lang="en-CA" dirty="0" smtClean="0"/>
          </a:p>
          <a:p>
            <a:pPr marL="171450" indent="-171450">
              <a:buFontTx/>
              <a:buChar char="-"/>
            </a:pPr>
            <a:r>
              <a:rPr lang="en-CA" dirty="0" smtClean="0"/>
              <a:t>Same reporting</a:t>
            </a:r>
            <a:r>
              <a:rPr lang="en-CA" baseline="0" dirty="0" smtClean="0"/>
              <a:t> requirements as with NWRT, and must be prepared and submitted by the project lead</a:t>
            </a:r>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18</a:t>
            </a:fld>
            <a:endParaRPr lang="en-CA"/>
          </a:p>
        </p:txBody>
      </p:sp>
    </p:spTree>
    <p:extLst>
      <p:ext uri="{BB962C8B-B14F-4D97-AF65-F5344CB8AC3E}">
        <p14:creationId xmlns:p14="http://schemas.microsoft.com/office/powerpoint/2010/main" val="17433771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baseline="0" dirty="0" smtClean="0"/>
              <a:t>Priorities and Quality of Research the same as NWRT.</a:t>
            </a:r>
          </a:p>
          <a:p>
            <a:pPr marL="171450" indent="-171450">
              <a:buFontTx/>
              <a:buChar char="-"/>
            </a:pPr>
            <a:endParaRPr lang="en-CA" baseline="0" dirty="0" smtClean="0"/>
          </a:p>
          <a:p>
            <a:pPr marL="171450" indent="-171450">
              <a:buFontTx/>
              <a:buChar char="-"/>
            </a:pPr>
            <a:r>
              <a:rPr lang="en-CA" baseline="0" dirty="0" smtClean="0"/>
              <a:t>Financial contribution differences: Where the financial contribution is calculated in NWRT for a maximum value of 12 points, a similar calculation is used in NWSF, but only for a maximum of 6 points. The remaining 6 points are given based on a general evaluation of the components of the budget; therefore, less weight is given to the actual percentage of funds that have been committed by other parties. </a:t>
            </a:r>
          </a:p>
          <a:p>
            <a:pPr marL="171450" indent="-171450">
              <a:buFontTx/>
              <a:buChar char="-"/>
            </a:pPr>
            <a:endParaRPr lang="en-CA" baseline="0" dirty="0" smtClean="0"/>
          </a:p>
          <a:p>
            <a:pPr marL="171450" indent="-171450">
              <a:buFontTx/>
              <a:buChar char="-"/>
            </a:pPr>
            <a:r>
              <a:rPr lang="en-CA" baseline="0" dirty="0" smtClean="0"/>
              <a:t>Consultation and Reporting differences: less of a focus on providing evidence of community support, more focus on simply meeting face-to-face with community organizations and/or the public and; publication criteria are less dependent on peer-review, are aligned with reporting to government departments, schools and community organizations. </a:t>
            </a:r>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19</a:t>
            </a:fld>
            <a:endParaRPr lang="en-CA"/>
          </a:p>
        </p:txBody>
      </p:sp>
    </p:spTree>
    <p:extLst>
      <p:ext uri="{BB962C8B-B14F-4D97-AF65-F5344CB8AC3E}">
        <p14:creationId xmlns:p14="http://schemas.microsoft.com/office/powerpoint/2010/main" val="391881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4</a:t>
            </a:fld>
            <a:endParaRPr lang="en-CA"/>
          </a:p>
        </p:txBody>
      </p:sp>
    </p:spTree>
    <p:extLst>
      <p:ext uri="{BB962C8B-B14F-4D97-AF65-F5344CB8AC3E}">
        <p14:creationId xmlns:p14="http://schemas.microsoft.com/office/powerpoint/2010/main" val="335111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baseline="0" dirty="0" smtClean="0"/>
              <a:t>Research proposals have a better chance of being funded if they directly address the identified NWMB and regional wildlife management and research priorities</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NWMB priorities are based on roles and responsibilities of NWMB as set out in the s. 5.2.33 and 5.2.34 of the NLCA</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Regional priorities identified through workshops held in conjunction with RWO AGMs every three years (next is Fall 2013)</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List of current priorities sent out with call for applications each year, have copies here if needed</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Please clearly identify how the project will address one of these priorities</a:t>
            </a:r>
            <a:endParaRPr lang="en-US"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5</a:t>
            </a:fld>
            <a:endParaRPr lang="en-CA"/>
          </a:p>
        </p:txBody>
      </p:sp>
    </p:spTree>
    <p:extLst>
      <p:ext uri="{BB962C8B-B14F-4D97-AF65-F5344CB8AC3E}">
        <p14:creationId xmlns:p14="http://schemas.microsoft.com/office/powerpoint/2010/main" val="1033337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I</a:t>
            </a:r>
            <a:r>
              <a:rPr lang="en-CA" baseline="0" dirty="0" smtClean="0"/>
              <a:t>mportant to include information related to all aspects of study design – not just field methods. </a:t>
            </a:r>
          </a:p>
          <a:p>
            <a:pPr marL="628650" lvl="1" indent="-171450">
              <a:buFont typeface="Arial" pitchFamily="34" charset="0"/>
              <a:buChar char="•"/>
            </a:pPr>
            <a:r>
              <a:rPr lang="en-CA" baseline="0" dirty="0" smtClean="0"/>
              <a:t>Lots of detail provided on field methods, and a clear objective – such as obtaining a population estimate, but no information provided on statistical analyses, modeling, validation.</a:t>
            </a:r>
          </a:p>
          <a:p>
            <a:pPr marL="628650" lvl="1" indent="-171450">
              <a:buFont typeface="Arial" pitchFamily="34" charset="0"/>
              <a:buChar char="•"/>
            </a:pPr>
            <a:r>
              <a:rPr lang="en-CA" baseline="0" dirty="0" smtClean="0"/>
              <a:t>Purpose of requesting this isn’t to challenge or refute a proposed approach, but we need to see that there’s been foresight, planning, for all stages of the project as it relates to the objective, schedule, and budget.</a:t>
            </a:r>
          </a:p>
          <a:p>
            <a:pPr marL="171450" indent="-171450">
              <a:buFont typeface="Arial" pitchFamily="34" charset="0"/>
              <a:buChar char="•"/>
            </a:pPr>
            <a:endParaRPr lang="en-CA" baseline="0" dirty="0" smtClean="0"/>
          </a:p>
          <a:p>
            <a:pPr marL="171450" indent="-171450">
              <a:buFont typeface="Arial" pitchFamily="34" charset="0"/>
              <a:buChar char="•"/>
            </a:pPr>
            <a:r>
              <a:rPr lang="en-CA" dirty="0" smtClean="0"/>
              <a:t>The NWMB encourages the use of available</a:t>
            </a:r>
            <a:r>
              <a:rPr lang="en-CA" baseline="0" dirty="0" smtClean="0"/>
              <a:t> Inuit Qaujimajatuqangit in research</a:t>
            </a:r>
          </a:p>
          <a:p>
            <a:pPr marL="0" indent="0">
              <a:buFont typeface="Arial" pitchFamily="34" charset="0"/>
              <a:buNone/>
            </a:pPr>
            <a:endParaRPr lang="en-CA" baseline="0" dirty="0" smtClean="0"/>
          </a:p>
          <a:p>
            <a:pPr marL="171450" indent="-171450">
              <a:buFont typeface="Arial" pitchFamily="34" charset="0"/>
              <a:buChar char="•"/>
            </a:pPr>
            <a:r>
              <a:rPr lang="en-CA" baseline="0" dirty="0" smtClean="0"/>
              <a:t>Recognize that a lot of projects now incorporate input from local HTOs and other community members in designing studies – such as timing, locations for surveys, and in including community members as observers, guides, and other essential field personnel</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In many cases, knowledge holders may also be able to inform a researcher on the background of a particular issue in wildlife management over much longer time frames than past scientific studies can.</a:t>
            </a:r>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6</a:t>
            </a:fld>
            <a:endParaRPr lang="en-CA"/>
          </a:p>
        </p:txBody>
      </p:sp>
    </p:spTree>
    <p:extLst>
      <p:ext uri="{BB962C8B-B14F-4D97-AF65-F5344CB8AC3E}">
        <p14:creationId xmlns:p14="http://schemas.microsoft.com/office/powerpoint/2010/main" val="1371649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Applicants receive up to 12</a:t>
            </a:r>
            <a:r>
              <a:rPr lang="en-CA" baseline="0" dirty="0" smtClean="0"/>
              <a:t> points based on the identification of financial contributions from other organizations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Confirmation of funding from these sources is therefore a standard condition on receiving the funding from the NWRT</a:t>
            </a:r>
          </a:p>
          <a:p>
            <a:pPr marL="171450" indent="-171450">
              <a:buFont typeface="Arial" pitchFamily="34" charset="0"/>
              <a:buChar char="•"/>
            </a:pPr>
            <a:endParaRPr lang="en-CA" baseline="0" dirty="0" smtClean="0"/>
          </a:p>
          <a:p>
            <a:pPr marL="628650" lvl="1" indent="-171450">
              <a:buFont typeface="Arial" pitchFamily="34" charset="0"/>
              <a:buChar char="•"/>
            </a:pPr>
            <a:r>
              <a:rPr lang="en-CA" baseline="0" dirty="0" smtClean="0"/>
              <a:t>For funding provided from within a department, an email from the Director of Research confirming the Department’s allocation of funds is sufficient</a:t>
            </a:r>
          </a:p>
          <a:p>
            <a:pPr marL="628650" lvl="1" indent="-171450">
              <a:buFont typeface="Arial" pitchFamily="34" charset="0"/>
              <a:buChar char="•"/>
            </a:pPr>
            <a:endParaRPr lang="en-CA" baseline="0" dirty="0" smtClean="0"/>
          </a:p>
          <a:p>
            <a:pPr marL="628650" lvl="1" indent="-171450">
              <a:buFont typeface="Arial" pitchFamily="34" charset="0"/>
              <a:buChar char="•"/>
            </a:pPr>
            <a:r>
              <a:rPr lang="en-CA" baseline="0" dirty="0" smtClean="0"/>
              <a:t>For external funding, we have the same expectations as other funding agencies – a copy of the funding notification letter</a:t>
            </a:r>
          </a:p>
          <a:p>
            <a:pPr marL="628650" lvl="1" indent="-171450">
              <a:buFont typeface="Arial" pitchFamily="34" charset="0"/>
              <a:buChar char="•"/>
            </a:pPr>
            <a:endParaRPr lang="en-CA" baseline="0" dirty="0" smtClean="0"/>
          </a:p>
          <a:p>
            <a:pPr marL="628650" lvl="1" indent="-171450">
              <a:buFont typeface="Arial" pitchFamily="34" charset="0"/>
              <a:buChar char="•"/>
            </a:pPr>
            <a:r>
              <a:rPr lang="en-CA" baseline="0" dirty="0" smtClean="0"/>
              <a:t>If not all funds are received, it doesn’t mean NWRT funding won’t come through – just need to indicate if and how reduced funding will impact the project (fewer field days, less equipment, etc.)</a:t>
            </a:r>
          </a:p>
          <a:p>
            <a:pPr marL="628650" lvl="1" indent="-171450">
              <a:buFont typeface="Arial" pitchFamily="34" charset="0"/>
              <a:buChar char="•"/>
            </a:pPr>
            <a:endParaRPr lang="en-CA" baseline="0" dirty="0" smtClean="0"/>
          </a:p>
          <a:p>
            <a:pPr marL="628650" lvl="1" indent="-171450">
              <a:buFont typeface="Arial" pitchFamily="34" charset="0"/>
              <a:buChar char="•"/>
            </a:pPr>
            <a:r>
              <a:rPr lang="en-CA" baseline="0" dirty="0" smtClean="0"/>
              <a:t>Similarly, if more funding than anticipated comes through, indicate how the study design or methods may be enhanced.</a:t>
            </a:r>
          </a:p>
          <a:p>
            <a:pPr marL="628650" lvl="1" indent="-171450">
              <a:buFont typeface="Arial" pitchFamily="34" charset="0"/>
              <a:buChar char="•"/>
            </a:pPr>
            <a:endParaRPr lang="en-CA" baseline="0" dirty="0" smtClean="0"/>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Need to confirm that that funds are available to allow the project to proceed as expected, and to inform us if we should expect a modified approach in the progress and financial reports</a:t>
            </a:r>
          </a:p>
          <a:p>
            <a:pPr marL="45720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baseline="0"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The NWRT will not fund budget items that do not directly support a proposed research project, such as equipment purchase, salaries, maintenance cost of equipment, administration fees and infrastructure costs.</a:t>
            </a:r>
            <a:endParaRPr lang="en-US"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There are also points awarded for time commitments by the applicant, and for training and employment opportunities for Nunavut residents.</a:t>
            </a:r>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Have had problems in the past couple of years with applications providing conflicting information on the amount of training and employment provided to residents.  </a:t>
            </a:r>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7</a:t>
            </a:fld>
            <a:endParaRPr lang="en-CA"/>
          </a:p>
        </p:txBody>
      </p:sp>
    </p:spTree>
    <p:extLst>
      <p:ext uri="{BB962C8B-B14F-4D97-AF65-F5344CB8AC3E}">
        <p14:creationId xmlns:p14="http://schemas.microsoft.com/office/powerpoint/2010/main" val="3260873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NWMB anticipates that most research will be done with the cooperation and active participation of local people.</a:t>
            </a:r>
          </a:p>
          <a:p>
            <a:pPr marL="171450" indent="-171450">
              <a:buFont typeface="Arial" pitchFamily="34" charset="0"/>
              <a:buChar char="•"/>
            </a:pPr>
            <a:endParaRPr lang="en-CA" dirty="0" smtClean="0"/>
          </a:p>
          <a:p>
            <a:pPr marL="171450" indent="-171450">
              <a:buFont typeface="Arial" pitchFamily="34" charset="0"/>
              <a:buChar char="•"/>
            </a:pPr>
            <a:r>
              <a:rPr lang="en-CA" dirty="0" smtClean="0"/>
              <a:t>Ideally proponents</a:t>
            </a:r>
            <a:r>
              <a:rPr lang="en-CA" baseline="0" dirty="0" smtClean="0"/>
              <a:t> should obtain support from relevant HTOs or RWOs if more than 5 communities are affected prior to applying for NWMB funds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Recognize that this isn’t always possible, but expect that at least minimum written contact has been made with all affected communities by the time of application.</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We’ve noticed in recent years that a lot of applicants had indicted that initial contact had been made with HTOs, or that support had been provided, but didn’t provide any evidence of this.  To obtain full points for consultation, evidence of community support has to be provided with the application.</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Obtaining these letters of support are a standard condition for all NWRT funding.</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Discussion in the past on using GN research permits in lieu of letters of support, but my understanding is that to get a research permit, HTOs are notified and if there are no concerns expressed within a given time frame that it is considered consent.</a:t>
            </a:r>
          </a:p>
          <a:p>
            <a:pPr marL="171450" indent="-171450">
              <a:buFont typeface="Arial" pitchFamily="34" charset="0"/>
              <a:buChar char="•"/>
            </a:pPr>
            <a:endParaRPr lang="en-CA"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Understand the practicality of doing this, but the GN and NWMB have different minimum standards for consultation– the NWMB is an organization founded under the NLCA and needs to ensure that meaningful consultation has occurred</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I should also note that the NWMB needs current letters of support – in recent years have had some letters dated three years ago.  It is possible, and has happened, that a community initially provides support for a project but after a year or two of research has concerns with the methods, or lack of reporting, and doesn’t wish to provide their support for future years of the work.</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Also understand that you can’t force HTOs or RWOs to provide a letter of support – which is why the alternative of providing evidence of conscientious consultation is available.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Definition provided in funding guide, but essentially need a list of dates and descriptions of communications sent to communities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171450" indent="-171450">
              <a:buFont typeface="Arial" pitchFamily="34" charset="0"/>
              <a:buChar char="•"/>
            </a:pPr>
            <a:r>
              <a:rPr lang="en-CA" baseline="0" dirty="0" smtClean="0"/>
              <a:t>NWMB expects that departments will report the results of their work to local communities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Additional points are available if the applicant has plans in place to publish the results of the study</a:t>
            </a:r>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8</a:t>
            </a:fld>
            <a:endParaRPr lang="en-CA"/>
          </a:p>
        </p:txBody>
      </p:sp>
    </p:spTree>
    <p:extLst>
      <p:ext uri="{BB962C8B-B14F-4D97-AF65-F5344CB8AC3E}">
        <p14:creationId xmlns:p14="http://schemas.microsoft.com/office/powerpoint/2010/main" val="1856602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Arial" pitchFamily="34" charset="0"/>
                <a:cs typeface="Arial" pitchFamily="34" charset="0"/>
              </a:rPr>
              <a:t>Failure to submit required reports, and submitting reports late has been an ongoing issue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dirty="0" smtClean="0">
              <a:latin typeface="Arial" pitchFamily="34" charset="0"/>
              <a:cs typeface="Arial"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Arial" pitchFamily="34" charset="0"/>
                <a:cs typeface="Arial" pitchFamily="34" charset="0"/>
              </a:rPr>
              <a:t>Project leaders with late or outstanding reports will be penalized for not adhering to the NWRT’s reporting requirements.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Arial" pitchFamily="34" charset="0"/>
                <a:cs typeface="Arial" pitchFamily="34" charset="0"/>
              </a:rPr>
              <a:t>6</a:t>
            </a:r>
            <a:r>
              <a:rPr lang="en-US" sz="1200" baseline="0" dirty="0" smtClean="0">
                <a:latin typeface="Arial" pitchFamily="34" charset="0"/>
                <a:cs typeface="Arial" pitchFamily="34" charset="0"/>
              </a:rPr>
              <a:t> points for each outstanding final project report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latin typeface="Arial" pitchFamily="34" charset="0"/>
                <a:cs typeface="Arial" pitchFamily="34" charset="0"/>
              </a:rPr>
              <a:t>4 points for each outstanding interim progress and financial report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latin typeface="Arial" pitchFamily="34" charset="0"/>
                <a:cs typeface="Arial" pitchFamily="34" charset="0"/>
              </a:rPr>
              <a:t>2 points for each report submitted late</a:t>
            </a:r>
            <a:endParaRPr lang="en-US" sz="1200"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smtClean="0">
              <a:latin typeface="Arial" pitchFamily="34" charset="0"/>
              <a:cs typeface="Arial"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Upwards of 20% of total scores have been deducted as a result of outstanding reports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Deductions remain for outstanding reports until the NWMB receives them</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Late submission deductions apply for one year</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9</a:t>
            </a:fld>
            <a:endParaRPr lang="en-CA"/>
          </a:p>
        </p:txBody>
      </p:sp>
    </p:spTree>
    <p:extLst>
      <p:ext uri="{BB962C8B-B14F-4D97-AF65-F5344CB8AC3E}">
        <p14:creationId xmlns:p14="http://schemas.microsoft.com/office/powerpoint/2010/main" val="124625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Deadline</a:t>
            </a:r>
            <a:r>
              <a:rPr lang="en-CA" baseline="0" dirty="0" smtClean="0"/>
              <a:t> for reports:</a:t>
            </a:r>
          </a:p>
          <a:p>
            <a:pPr marL="628650" lvl="1" indent="-171450">
              <a:buFont typeface="Arial" pitchFamily="34" charset="0"/>
              <a:buChar char="•"/>
            </a:pPr>
            <a:r>
              <a:rPr lang="en-CA" dirty="0" smtClean="0"/>
              <a:t>Interim project report  = 15 January</a:t>
            </a:r>
          </a:p>
          <a:p>
            <a:pPr marL="628650" lvl="1" indent="-171450">
              <a:buFont typeface="Arial" pitchFamily="34" charset="0"/>
              <a:buChar char="•"/>
            </a:pPr>
            <a:r>
              <a:rPr lang="en-CA" dirty="0" smtClean="0"/>
              <a:t>Interim financial report = 15 January</a:t>
            </a:r>
          </a:p>
          <a:p>
            <a:pPr marL="628650" lvl="1" indent="-171450">
              <a:buFont typeface="Arial" pitchFamily="34" charset="0"/>
              <a:buChar char="•"/>
            </a:pPr>
            <a:r>
              <a:rPr lang="en-CA" dirty="0" smtClean="0"/>
              <a:t>Final financial report = 30 June</a:t>
            </a:r>
          </a:p>
          <a:p>
            <a:pPr marL="628650" lvl="1" indent="-171450">
              <a:buFont typeface="Arial" pitchFamily="34" charset="0"/>
              <a:buChar char="•"/>
            </a:pPr>
            <a:r>
              <a:rPr lang="en-CA" dirty="0" smtClean="0"/>
              <a:t>Final project report = 30 September</a:t>
            </a:r>
          </a:p>
          <a:p>
            <a:pPr marL="457200" lvl="1" indent="0">
              <a:buFont typeface="Arial" pitchFamily="34" charset="0"/>
              <a:buNone/>
            </a:pPr>
            <a:endParaRPr lang="en-CA" dirty="0" smtClean="0"/>
          </a:p>
          <a:p>
            <a:pPr marL="171450" indent="-171450">
              <a:buFont typeface="Arial" pitchFamily="34" charset="0"/>
              <a:buChar char="•"/>
            </a:pPr>
            <a:r>
              <a:rPr lang="en-CA" dirty="0" smtClean="0"/>
              <a:t>Requests</a:t>
            </a:r>
            <a:r>
              <a:rPr lang="en-CA" baseline="0" dirty="0" smtClean="0"/>
              <a:t> for extension can be made 2 weeks in advance.</a:t>
            </a:r>
          </a:p>
          <a:p>
            <a:pPr marL="0" indent="0">
              <a:buFont typeface="Arial" pitchFamily="34" charset="0"/>
              <a:buNone/>
            </a:pPr>
            <a:endParaRPr lang="en-CA" baseline="0" dirty="0" smtClean="0"/>
          </a:p>
          <a:p>
            <a:pPr marL="171450" indent="-171450">
              <a:buFont typeface="Arial" pitchFamily="34" charset="0"/>
              <a:buChar char="•"/>
            </a:pPr>
            <a:r>
              <a:rPr lang="en-CA" baseline="0" dirty="0" smtClean="0"/>
              <a:t>If an extension is received there will be no penalties for late reports, so long as the agreed upon revised deadline is met</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Details on the required information and formatting for each report are provided in the NWRT funding guide</a:t>
            </a:r>
          </a:p>
          <a:p>
            <a:pPr marL="171450" indent="-171450">
              <a:buFont typeface="Arial" pitchFamily="34" charset="0"/>
              <a:buChar char="•"/>
            </a:pPr>
            <a:endParaRPr lang="en-CA" baseline="0" dirty="0" smtClean="0"/>
          </a:p>
          <a:p>
            <a:r>
              <a:rPr lang="en-CA" sz="1200" b="0" i="0" u="none" strike="noStrike" kern="1200" baseline="0" dirty="0" smtClean="0">
                <a:solidFill>
                  <a:schemeClr val="tx1"/>
                </a:solidFill>
                <a:latin typeface="+mn-lt"/>
                <a:ea typeface="+mn-ea"/>
                <a:cs typeface="+mn-cs"/>
              </a:rPr>
              <a:t>The final project report should also include a report by one or more Inuit participants (if applicable) on the operations and results of the project. If these participants choose not to provide a report, evidence should be provided that the opportunity to </a:t>
            </a:r>
          </a:p>
          <a:p>
            <a:r>
              <a:rPr lang="en-CA" sz="1200" b="0" i="0" u="none" strike="noStrike" kern="1200" baseline="0" dirty="0" smtClean="0">
                <a:solidFill>
                  <a:schemeClr val="tx1"/>
                </a:solidFill>
                <a:latin typeface="+mn-lt"/>
                <a:ea typeface="+mn-ea"/>
                <a:cs typeface="+mn-cs"/>
              </a:rPr>
              <a:t>do so was available. A template report, with example questions for discussion is attached as Appendix I to this guide. </a:t>
            </a:r>
            <a:endParaRPr lang="en-CA" baseline="0" dirty="0" smtClean="0"/>
          </a:p>
          <a:p>
            <a:pPr marL="0" indent="0">
              <a:buFont typeface="Arial" pitchFamily="34" charset="0"/>
              <a:buNone/>
            </a:pPr>
            <a:endParaRPr lang="en-CA" baseline="0" dirty="0" smtClean="0"/>
          </a:p>
          <a:p>
            <a:pPr marL="171450" indent="-171450">
              <a:buFont typeface="Arial" pitchFamily="34" charset="0"/>
              <a:buChar char="•"/>
            </a:pPr>
            <a:r>
              <a:rPr lang="en-CA" baseline="0" dirty="0" smtClean="0"/>
              <a:t>All reports have to clearly indicate the NWRT project number when they are submitted</a:t>
            </a:r>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10</a:t>
            </a:fld>
            <a:endParaRPr lang="en-CA"/>
          </a:p>
        </p:txBody>
      </p:sp>
    </p:spTree>
    <p:extLst>
      <p:ext uri="{BB962C8B-B14F-4D97-AF65-F5344CB8AC3E}">
        <p14:creationId xmlns:p14="http://schemas.microsoft.com/office/powerpoint/2010/main" val="3639769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Read 1 and 2</a:t>
            </a:r>
          </a:p>
          <a:p>
            <a:pPr marL="0" indent="0">
              <a:buFont typeface="Arial" pitchFamily="34" charset="0"/>
              <a:buNone/>
            </a:pPr>
            <a:endParaRPr lang="en-CA" dirty="0" smtClean="0"/>
          </a:p>
          <a:p>
            <a:pPr marL="171450" indent="-171450">
              <a:buFont typeface="Arial" pitchFamily="34" charset="0"/>
              <a:buChar char="•"/>
            </a:pPr>
            <a:r>
              <a:rPr lang="en-CA" dirty="0" smtClean="0"/>
              <a:t>Re Points #1 and 2: If there is $600</a:t>
            </a:r>
            <a:r>
              <a:rPr lang="en-CA" baseline="0" dirty="0" smtClean="0"/>
              <a:t> k available to allocate to new projects in a given year, the proposals scoring at least 65% that can be brought to the Board cannot cumulatively request more than $810 k.</a:t>
            </a:r>
          </a:p>
          <a:p>
            <a:pPr marL="0" indent="0">
              <a:buFont typeface="Arial" pitchFamily="34" charset="0"/>
              <a:buNone/>
            </a:pPr>
            <a:endParaRPr lang="en-CA" baseline="0" dirty="0" smtClean="0"/>
          </a:p>
          <a:p>
            <a:pPr marL="171450" indent="-171450">
              <a:buFont typeface="Arial" pitchFamily="34" charset="0"/>
              <a:buChar char="•"/>
            </a:pPr>
            <a:r>
              <a:rPr lang="en-CA" baseline="0" dirty="0" smtClean="0"/>
              <a:t>Hard to meet in the past couple of years because of a lack of detail, conflicting information in proposals as previously mentioned</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Staff need to be able to pick up a new proposal and understand the methods that will be employed, how the objectives will be achieved, and see that the project lead has given consideration to the schedule, budget, and logistics.  </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Also need to see evidence of real effort being made to communicate with and involve local communities and report the results.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Read 3</a:t>
            </a:r>
            <a:endParaRPr lang="en-CA" dirty="0" smtClean="0"/>
          </a:p>
          <a:p>
            <a:endParaRPr lang="en-CA" dirty="0"/>
          </a:p>
        </p:txBody>
      </p:sp>
      <p:sp>
        <p:nvSpPr>
          <p:cNvPr id="4" name="Slide Number Placeholder 3"/>
          <p:cNvSpPr>
            <a:spLocks noGrp="1"/>
          </p:cNvSpPr>
          <p:nvPr>
            <p:ph type="sldNum" sz="quarter" idx="10"/>
          </p:nvPr>
        </p:nvSpPr>
        <p:spPr/>
        <p:txBody>
          <a:bodyPr/>
          <a:lstStyle/>
          <a:p>
            <a:fld id="{DEDB1B1F-096F-4ECE-9AA2-CCA408C4E7FC}" type="slidenum">
              <a:rPr lang="en-CA" smtClean="0"/>
              <a:t>12</a:t>
            </a:fld>
            <a:endParaRPr lang="en-CA"/>
          </a:p>
        </p:txBody>
      </p:sp>
    </p:spTree>
    <p:extLst>
      <p:ext uri="{BB962C8B-B14F-4D97-AF65-F5344CB8AC3E}">
        <p14:creationId xmlns:p14="http://schemas.microsoft.com/office/powerpoint/2010/main" val="3471003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E3EEDD2-33ED-4CC1-BE63-4F99794713AA}" type="datetimeFigureOut">
              <a:rPr lang="en-CA" smtClean="0"/>
              <a:t>23/02/2015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B3891C5-7662-444A-9056-44423CE5E5D3}"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3EEDD2-33ED-4CC1-BE63-4F99794713AA}" type="datetimeFigureOut">
              <a:rPr lang="en-CA" smtClean="0"/>
              <a:t>23/02/2015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B3891C5-7662-444A-9056-44423CE5E5D3}"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3EEDD2-33ED-4CC1-BE63-4F99794713AA}" type="datetimeFigureOut">
              <a:rPr lang="en-CA" smtClean="0"/>
              <a:t>23/02/2015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B3891C5-7662-444A-9056-44423CE5E5D3}"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3EEDD2-33ED-4CC1-BE63-4F99794713AA}" type="datetimeFigureOut">
              <a:rPr lang="en-CA" smtClean="0"/>
              <a:t>23/02/2015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B3891C5-7662-444A-9056-44423CE5E5D3}"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3EEDD2-33ED-4CC1-BE63-4F99794713AA}" type="datetimeFigureOut">
              <a:rPr lang="en-CA" smtClean="0"/>
              <a:t>23/02/2015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B3891C5-7662-444A-9056-44423CE5E5D3}"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3EEDD2-33ED-4CC1-BE63-4F99794713AA}" type="datetimeFigureOut">
              <a:rPr lang="en-CA" smtClean="0"/>
              <a:t>23/02/2015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B3891C5-7662-444A-9056-44423CE5E5D3}"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3EEDD2-33ED-4CC1-BE63-4F99794713AA}" type="datetimeFigureOut">
              <a:rPr lang="en-CA" smtClean="0"/>
              <a:t>23/02/2015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FB3891C5-7662-444A-9056-44423CE5E5D3}"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3EEDD2-33ED-4CC1-BE63-4F99794713AA}" type="datetimeFigureOut">
              <a:rPr lang="en-CA" smtClean="0"/>
              <a:t>23/02/2015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FB3891C5-7662-444A-9056-44423CE5E5D3}"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EEDD2-33ED-4CC1-BE63-4F99794713AA}" type="datetimeFigureOut">
              <a:rPr lang="en-CA" smtClean="0"/>
              <a:t>23/02/2015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FB3891C5-7662-444A-9056-44423CE5E5D3}"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3EEDD2-33ED-4CC1-BE63-4F99794713AA}" type="datetimeFigureOut">
              <a:rPr lang="en-CA" smtClean="0"/>
              <a:t>23/02/2015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B3891C5-7662-444A-9056-44423CE5E5D3}" type="slidenum">
              <a:rPr lang="en-CA" smtClean="0"/>
              <a:t>‹#›</a:t>
            </a:fld>
            <a:endParaRPr lang="en-C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6E3EEDD2-33ED-4CC1-BE63-4F99794713AA}" type="datetimeFigureOut">
              <a:rPr lang="en-CA" smtClean="0"/>
              <a:t>23/02/2015</a:t>
            </a:fld>
            <a:endParaRPr lang="en-CA"/>
          </a:p>
        </p:txBody>
      </p:sp>
      <p:sp>
        <p:nvSpPr>
          <p:cNvPr id="9" name="Slide Number Placeholder 8"/>
          <p:cNvSpPr>
            <a:spLocks noGrp="1"/>
          </p:cNvSpPr>
          <p:nvPr>
            <p:ph type="sldNum" sz="quarter" idx="11"/>
          </p:nvPr>
        </p:nvSpPr>
        <p:spPr/>
        <p:txBody>
          <a:bodyPr/>
          <a:lstStyle/>
          <a:p>
            <a:fld id="{FB3891C5-7662-444A-9056-44423CE5E5D3}" type="slidenum">
              <a:rPr lang="en-CA" smtClean="0"/>
              <a:t>‹#›</a:t>
            </a:fld>
            <a:endParaRPr lang="en-CA"/>
          </a:p>
        </p:txBody>
      </p:sp>
      <p:sp>
        <p:nvSpPr>
          <p:cNvPr id="10" name="Footer Placeholder 9"/>
          <p:cNvSpPr>
            <a:spLocks noGrp="1"/>
          </p:cNvSpPr>
          <p:nvPr>
            <p:ph type="ftr" sz="quarter" idx="12"/>
          </p:nvPr>
        </p:nvSpPr>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B3891C5-7662-444A-9056-44423CE5E5D3}" type="slidenum">
              <a:rPr lang="en-CA" smtClean="0"/>
              <a:t>‹#›</a:t>
            </a:fld>
            <a:endParaRPr lang="en-C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6E3EEDD2-33ED-4CC1-BE63-4F99794713AA}" type="datetimeFigureOut">
              <a:rPr lang="en-CA" smtClean="0"/>
              <a:t>23/02/2015</a:t>
            </a:fld>
            <a:endParaRPr lang="en-C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26732"/>
            <a:ext cx="8136904" cy="3177698"/>
          </a:xfrm>
        </p:spPr>
        <p:txBody>
          <a:bodyPr>
            <a:normAutofit/>
          </a:bodyPr>
          <a:lstStyle/>
          <a:p>
            <a:pPr algn="ctr"/>
            <a:r>
              <a:rPr lang="en-CA" sz="5400" b="1" dirty="0" smtClean="0"/>
              <a:t>Nunavut Wildlife </a:t>
            </a:r>
            <a:br>
              <a:rPr lang="en-CA" sz="5400" b="1" dirty="0" smtClean="0"/>
            </a:br>
            <a:r>
              <a:rPr lang="en-CA" sz="5400" b="1" dirty="0" smtClean="0"/>
              <a:t>Research Trust and Studies Fund</a:t>
            </a:r>
            <a:endParaRPr lang="en-CA" sz="5400" b="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7206" y="3204430"/>
            <a:ext cx="2857500" cy="2743200"/>
          </a:xfrm>
          <a:prstGeom prst="rect">
            <a:avLst/>
          </a:prstGeom>
        </p:spPr>
      </p:pic>
      <p:sp>
        <p:nvSpPr>
          <p:cNvPr id="3" name="TextBox 2"/>
          <p:cNvSpPr txBox="1"/>
          <p:nvPr/>
        </p:nvSpPr>
        <p:spPr>
          <a:xfrm>
            <a:off x="3077834" y="5947630"/>
            <a:ext cx="2196244" cy="523220"/>
          </a:xfrm>
          <a:prstGeom prst="rect">
            <a:avLst/>
          </a:prstGeom>
          <a:noFill/>
        </p:spPr>
        <p:txBody>
          <a:bodyPr wrap="square" rtlCol="0">
            <a:spAutoFit/>
          </a:bodyPr>
          <a:lstStyle/>
          <a:p>
            <a:pPr algn="ctr"/>
            <a:r>
              <a:rPr lang="en-CA" sz="2800" b="1" dirty="0" smtClean="0">
                <a:solidFill>
                  <a:schemeClr val="tx2"/>
                </a:solidFill>
                <a:latin typeface="+mj-lt"/>
              </a:rPr>
              <a:t>March 2015</a:t>
            </a:r>
            <a:endParaRPr lang="en-CA" sz="2800" b="1" dirty="0">
              <a:solidFill>
                <a:schemeClr val="tx2"/>
              </a:solidFill>
              <a:latin typeface="+mj-lt"/>
            </a:endParaRPr>
          </a:p>
        </p:txBody>
      </p:sp>
    </p:spTree>
    <p:extLst>
      <p:ext uri="{BB962C8B-B14F-4D97-AF65-F5344CB8AC3E}">
        <p14:creationId xmlns:p14="http://schemas.microsoft.com/office/powerpoint/2010/main" val="445744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p:spPr>
        <p:txBody>
          <a:bodyPr/>
          <a:lstStyle/>
          <a:p>
            <a:r>
              <a:rPr lang="en-CA" dirty="0" smtClean="0"/>
              <a:t>Reporting Requirements</a:t>
            </a:r>
            <a:endParaRPr lang="en-CA" dirty="0"/>
          </a:p>
        </p:txBody>
      </p:sp>
      <p:sp>
        <p:nvSpPr>
          <p:cNvPr id="3" name="Content Placeholder 2"/>
          <p:cNvSpPr>
            <a:spLocks noGrp="1"/>
          </p:cNvSpPr>
          <p:nvPr>
            <p:ph idx="1"/>
          </p:nvPr>
        </p:nvSpPr>
        <p:spPr/>
        <p:txBody>
          <a:bodyPr>
            <a:noAutofit/>
          </a:bodyPr>
          <a:lstStyle/>
          <a:p>
            <a:r>
              <a:rPr lang="en-CA" sz="2800" dirty="0"/>
              <a:t>Deadlines for Reporting are</a:t>
            </a:r>
            <a:r>
              <a:rPr lang="en-CA" sz="2800" dirty="0" smtClean="0"/>
              <a:t>:</a:t>
            </a:r>
            <a:endParaRPr lang="en-CA" sz="2800" dirty="0"/>
          </a:p>
          <a:p>
            <a:pPr lvl="1"/>
            <a:r>
              <a:rPr lang="en-CA" sz="2800" dirty="0" smtClean="0"/>
              <a:t>Interim </a:t>
            </a:r>
            <a:r>
              <a:rPr lang="en-CA" sz="2800" dirty="0"/>
              <a:t>project report = 15 January</a:t>
            </a:r>
          </a:p>
          <a:p>
            <a:pPr lvl="1"/>
            <a:r>
              <a:rPr lang="en-CA" sz="2800" dirty="0" smtClean="0"/>
              <a:t>Interim </a:t>
            </a:r>
            <a:r>
              <a:rPr lang="en-CA" sz="2800" dirty="0"/>
              <a:t>financial report = 15 January</a:t>
            </a:r>
          </a:p>
          <a:p>
            <a:pPr lvl="1"/>
            <a:r>
              <a:rPr lang="en-CA" sz="2800" dirty="0" smtClean="0"/>
              <a:t>Final </a:t>
            </a:r>
            <a:r>
              <a:rPr lang="en-CA" sz="2800" dirty="0"/>
              <a:t>financial report = 30 June</a:t>
            </a:r>
          </a:p>
          <a:p>
            <a:pPr lvl="1"/>
            <a:r>
              <a:rPr lang="en-CA" sz="2800" dirty="0" smtClean="0"/>
              <a:t>Final </a:t>
            </a:r>
            <a:r>
              <a:rPr lang="en-CA" sz="2800" dirty="0"/>
              <a:t>project report = 30 September</a:t>
            </a:r>
          </a:p>
          <a:p>
            <a:endParaRPr lang="en-CA" sz="2800" dirty="0" smtClean="0"/>
          </a:p>
          <a:p>
            <a:r>
              <a:rPr lang="en-CA" sz="2800" dirty="0" smtClean="0"/>
              <a:t>Requests </a:t>
            </a:r>
            <a:r>
              <a:rPr lang="en-CA" sz="2800" dirty="0"/>
              <a:t>for extensions for reporting will be considered on a case by case basis but </a:t>
            </a:r>
            <a:r>
              <a:rPr lang="en-CA" sz="2800" i="1" u="sng" dirty="0"/>
              <a:t>must be made 2 weeks in advance of the </a:t>
            </a:r>
            <a:r>
              <a:rPr lang="en-CA" sz="2800" i="1" u="sng" dirty="0" smtClean="0"/>
              <a:t>deadline</a:t>
            </a:r>
            <a:endParaRPr lang="en-CA" sz="2800" i="1" u="sng" dirty="0"/>
          </a:p>
        </p:txBody>
      </p:sp>
    </p:spTree>
    <p:extLst>
      <p:ext uri="{BB962C8B-B14F-4D97-AF65-F5344CB8AC3E}">
        <p14:creationId xmlns:p14="http://schemas.microsoft.com/office/powerpoint/2010/main" val="1723973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003232" cy="1143000"/>
          </a:xfrm>
        </p:spPr>
        <p:txBody>
          <a:bodyPr/>
          <a:lstStyle/>
          <a:p>
            <a:r>
              <a:rPr lang="en-CA" sz="4300" dirty="0" smtClean="0"/>
              <a:t>Consultation Requirements</a:t>
            </a:r>
            <a:endParaRPr lang="en-CA" sz="4300" dirty="0"/>
          </a:p>
        </p:txBody>
      </p:sp>
      <p:sp>
        <p:nvSpPr>
          <p:cNvPr id="3" name="Content Placeholder 2"/>
          <p:cNvSpPr>
            <a:spLocks noGrp="1"/>
          </p:cNvSpPr>
          <p:nvPr>
            <p:ph idx="1"/>
          </p:nvPr>
        </p:nvSpPr>
        <p:spPr>
          <a:xfrm>
            <a:off x="457200" y="1340768"/>
            <a:ext cx="7787208" cy="5256584"/>
          </a:xfrm>
        </p:spPr>
        <p:txBody>
          <a:bodyPr>
            <a:normAutofit lnSpcReduction="10000"/>
          </a:bodyPr>
          <a:lstStyle/>
          <a:p>
            <a:r>
              <a:rPr lang="en-CA" dirty="0" smtClean="0"/>
              <a:t>Projects </a:t>
            </a:r>
            <a:r>
              <a:rPr lang="en-CA" dirty="0"/>
              <a:t>that affect less than five communities </a:t>
            </a:r>
            <a:r>
              <a:rPr lang="en-CA" dirty="0" smtClean="0"/>
              <a:t>require </a:t>
            </a:r>
            <a:r>
              <a:rPr lang="en-CA" dirty="0"/>
              <a:t>a letter of support from each of the affected HTO(s</a:t>
            </a:r>
            <a:r>
              <a:rPr lang="en-CA" dirty="0" smtClean="0"/>
              <a:t>).</a:t>
            </a:r>
          </a:p>
          <a:p>
            <a:pPr marL="114300" indent="0">
              <a:buNone/>
            </a:pPr>
            <a:r>
              <a:rPr lang="en-CA" dirty="0" smtClean="0"/>
              <a:t> </a:t>
            </a:r>
          </a:p>
          <a:p>
            <a:r>
              <a:rPr lang="en-CA" dirty="0" smtClean="0"/>
              <a:t>Projects </a:t>
            </a:r>
            <a:r>
              <a:rPr lang="en-CA" dirty="0"/>
              <a:t>that affect more than five communities </a:t>
            </a:r>
            <a:r>
              <a:rPr lang="en-CA" dirty="0" smtClean="0"/>
              <a:t>require </a:t>
            </a:r>
            <a:r>
              <a:rPr lang="en-CA" dirty="0"/>
              <a:t>a letter of support from the affected RWO(s</a:t>
            </a:r>
            <a:r>
              <a:rPr lang="en-CA" dirty="0" smtClean="0"/>
              <a:t>).</a:t>
            </a:r>
          </a:p>
          <a:p>
            <a:pPr marL="114300" indent="0">
              <a:buNone/>
            </a:pPr>
            <a:endParaRPr lang="en-CA" dirty="0" smtClean="0"/>
          </a:p>
          <a:p>
            <a:r>
              <a:rPr lang="en-CA" dirty="0"/>
              <a:t>All proponents must have made at least initial written contact with the relevant HTO(s)/RWO(s) prior to submitting a proposal to the NWMB. </a:t>
            </a:r>
            <a:endParaRPr lang="en-CA" dirty="0" smtClean="0"/>
          </a:p>
          <a:p>
            <a:pPr lvl="1"/>
            <a:r>
              <a:rPr lang="en-CA" dirty="0" smtClean="0"/>
              <a:t>A </a:t>
            </a:r>
            <a:r>
              <a:rPr lang="en-CA" dirty="0"/>
              <a:t>copy of these initial contact letters must be included with a proposal if the project is to be considered for funding</a:t>
            </a:r>
            <a:r>
              <a:rPr lang="en-CA" dirty="0" smtClean="0"/>
              <a:t>.</a:t>
            </a:r>
          </a:p>
          <a:p>
            <a:pPr marL="411480" lvl="1" indent="0">
              <a:buNone/>
            </a:pPr>
            <a:endParaRPr lang="en-CA" dirty="0"/>
          </a:p>
          <a:p>
            <a:r>
              <a:rPr lang="en-CA" dirty="0"/>
              <a:t>If a letter of support is not submitted, applicants must demonstrate that they have done a conscientious job of consulting the relevant HTO(s)/RWO(s).</a:t>
            </a:r>
          </a:p>
          <a:p>
            <a:endParaRPr lang="en-CA" dirty="0" smtClean="0"/>
          </a:p>
          <a:p>
            <a:endParaRPr lang="en-CA" dirty="0"/>
          </a:p>
        </p:txBody>
      </p:sp>
    </p:spTree>
    <p:extLst>
      <p:ext uri="{BB962C8B-B14F-4D97-AF65-F5344CB8AC3E}">
        <p14:creationId xmlns:p14="http://schemas.microsoft.com/office/powerpoint/2010/main" val="2022613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Funding Limitations and Eligibility </a:t>
            </a:r>
            <a:endParaRPr lang="en-CA" dirty="0"/>
          </a:p>
        </p:txBody>
      </p:sp>
      <p:sp>
        <p:nvSpPr>
          <p:cNvPr id="3" name="Content Placeholder 2"/>
          <p:cNvSpPr>
            <a:spLocks noGrp="1"/>
          </p:cNvSpPr>
          <p:nvPr>
            <p:ph idx="1"/>
          </p:nvPr>
        </p:nvSpPr>
        <p:spPr/>
        <p:txBody>
          <a:bodyPr/>
          <a:lstStyle/>
          <a:p>
            <a:endParaRPr lang="en-CA" dirty="0"/>
          </a:p>
          <a:p>
            <a:pPr marL="571500" indent="-457200">
              <a:buFont typeface="+mj-lt"/>
              <a:buAutoNum type="arabicPeriod"/>
            </a:pPr>
            <a:r>
              <a:rPr lang="en-CA" sz="2400" dirty="0"/>
              <a:t>Proposals must score a minimum of 65 points to be considered by the NWMB. </a:t>
            </a:r>
          </a:p>
          <a:p>
            <a:pPr marL="571500" indent="-457200">
              <a:buFont typeface="+mj-lt"/>
              <a:buAutoNum type="arabicPeriod"/>
            </a:pPr>
            <a:r>
              <a:rPr lang="en-CA" sz="2400" dirty="0" smtClean="0"/>
              <a:t>The </a:t>
            </a:r>
            <a:r>
              <a:rPr lang="en-CA" sz="2400" dirty="0"/>
              <a:t>Board will only consider a package of the top ranked proposals making up not more than 135% of the amount available to allocate. </a:t>
            </a:r>
          </a:p>
          <a:p>
            <a:pPr marL="571500" indent="-457200">
              <a:buFont typeface="+mj-lt"/>
              <a:buAutoNum type="arabicPeriod"/>
            </a:pPr>
            <a:r>
              <a:rPr lang="en-CA" sz="2400" dirty="0" smtClean="0"/>
              <a:t>The </a:t>
            </a:r>
            <a:r>
              <a:rPr lang="en-CA" sz="2400" dirty="0"/>
              <a:t>Director of Wildlife Management has the authority to reject applications that are not submitted in adequate detail, do not meet the funding guide criteria or minimum score, or where reporting requirements have not been met.</a:t>
            </a:r>
          </a:p>
        </p:txBody>
      </p:sp>
    </p:spTree>
    <p:extLst>
      <p:ext uri="{BB962C8B-B14F-4D97-AF65-F5344CB8AC3E}">
        <p14:creationId xmlns:p14="http://schemas.microsoft.com/office/powerpoint/2010/main" val="162783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Funding </a:t>
            </a:r>
            <a:r>
              <a:rPr lang="en-CA" dirty="0"/>
              <a:t>Limitations and Eligibility </a:t>
            </a:r>
          </a:p>
        </p:txBody>
      </p:sp>
      <p:sp>
        <p:nvSpPr>
          <p:cNvPr id="3" name="Content Placeholder 2"/>
          <p:cNvSpPr>
            <a:spLocks noGrp="1"/>
          </p:cNvSpPr>
          <p:nvPr>
            <p:ph idx="1"/>
          </p:nvPr>
        </p:nvSpPr>
        <p:spPr/>
        <p:txBody>
          <a:bodyPr/>
          <a:lstStyle/>
          <a:p>
            <a:endParaRPr lang="en-CA" dirty="0"/>
          </a:p>
          <a:p>
            <a:pPr marL="571500" indent="-457200">
              <a:buFont typeface="+mj-lt"/>
              <a:buAutoNum type="arabicPeriod" startAt="4"/>
            </a:pPr>
            <a:r>
              <a:rPr lang="en-CA" sz="2400" dirty="0"/>
              <a:t>At least 50% of the total project budget must be funded by the applicant or other external sources. </a:t>
            </a:r>
          </a:p>
          <a:p>
            <a:pPr marL="571500" indent="-457200">
              <a:buFont typeface="+mj-lt"/>
              <a:buAutoNum type="arabicPeriod" startAt="4"/>
            </a:pPr>
            <a:r>
              <a:rPr lang="en-CA" sz="2400" dirty="0" smtClean="0"/>
              <a:t>Projects </a:t>
            </a:r>
            <a:r>
              <a:rPr lang="en-CA" sz="2400" dirty="0"/>
              <a:t>that involve the compilation of existing data will not be funded unless this is an integral part of a project which is judged to be necessary in meeting wildlife management and research priorities.</a:t>
            </a:r>
          </a:p>
        </p:txBody>
      </p:sp>
    </p:spTree>
    <p:extLst>
      <p:ext uri="{BB962C8B-B14F-4D97-AF65-F5344CB8AC3E}">
        <p14:creationId xmlns:p14="http://schemas.microsoft.com/office/powerpoint/2010/main" val="817687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Funding Limitations and Eligibility: Multi-year Funding</a:t>
            </a:r>
            <a:endParaRPr lang="en-CA" dirty="0"/>
          </a:p>
        </p:txBody>
      </p:sp>
      <p:sp>
        <p:nvSpPr>
          <p:cNvPr id="3" name="Content Placeholder 2"/>
          <p:cNvSpPr>
            <a:spLocks noGrp="1"/>
          </p:cNvSpPr>
          <p:nvPr>
            <p:ph idx="1"/>
          </p:nvPr>
        </p:nvSpPr>
        <p:spPr>
          <a:xfrm>
            <a:off x="457200" y="1772816"/>
            <a:ext cx="7620000" cy="4627984"/>
          </a:xfrm>
        </p:spPr>
        <p:txBody>
          <a:bodyPr>
            <a:normAutofit/>
          </a:bodyPr>
          <a:lstStyle/>
          <a:p>
            <a:r>
              <a:rPr lang="en-CA" sz="2800" dirty="0" smtClean="0"/>
              <a:t>Limited to 25% of the total amount available for funding.</a:t>
            </a:r>
          </a:p>
          <a:p>
            <a:r>
              <a:rPr lang="en-CA" sz="2800" dirty="0" smtClean="0"/>
              <a:t>To be considered, proposals must meet the following four criteria:</a:t>
            </a:r>
          </a:p>
          <a:p>
            <a:pPr lvl="1"/>
            <a:r>
              <a:rPr lang="en-CA" sz="2800" dirty="0" smtClean="0"/>
              <a:t>Research Priority = 65%</a:t>
            </a:r>
          </a:p>
          <a:p>
            <a:pPr lvl="1"/>
            <a:r>
              <a:rPr lang="en-CA" sz="2800" dirty="0" smtClean="0"/>
              <a:t>Research Quality = 70%</a:t>
            </a:r>
          </a:p>
          <a:p>
            <a:pPr lvl="1"/>
            <a:r>
              <a:rPr lang="en-CA" sz="2800" dirty="0" smtClean="0"/>
              <a:t>Funding and Training = 60%</a:t>
            </a:r>
          </a:p>
          <a:p>
            <a:pPr lvl="1"/>
            <a:r>
              <a:rPr lang="en-CA" sz="2800" dirty="0" smtClean="0"/>
              <a:t>Consultation and Reporting = 70%</a:t>
            </a:r>
            <a:endParaRPr lang="en-CA" sz="2800" dirty="0"/>
          </a:p>
        </p:txBody>
      </p:sp>
    </p:spTree>
    <p:extLst>
      <p:ext uri="{BB962C8B-B14F-4D97-AF65-F5344CB8AC3E}">
        <p14:creationId xmlns:p14="http://schemas.microsoft.com/office/powerpoint/2010/main" val="362117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Funding </a:t>
            </a:r>
            <a:r>
              <a:rPr lang="en-CA" dirty="0"/>
              <a:t>Limitations and </a:t>
            </a:r>
            <a:r>
              <a:rPr lang="en-CA" dirty="0" smtClean="0"/>
              <a:t>Eligibility: Preliminary Funding</a:t>
            </a:r>
            <a:endParaRPr lang="en-CA" dirty="0"/>
          </a:p>
        </p:txBody>
      </p:sp>
      <p:sp>
        <p:nvSpPr>
          <p:cNvPr id="3" name="Content Placeholder 2"/>
          <p:cNvSpPr>
            <a:spLocks noGrp="1"/>
          </p:cNvSpPr>
          <p:nvPr>
            <p:ph idx="1"/>
          </p:nvPr>
        </p:nvSpPr>
        <p:spPr>
          <a:xfrm>
            <a:off x="457200" y="1916832"/>
            <a:ext cx="7620000" cy="4483968"/>
          </a:xfrm>
        </p:spPr>
        <p:txBody>
          <a:bodyPr>
            <a:noAutofit/>
          </a:bodyPr>
          <a:lstStyle/>
          <a:p>
            <a:r>
              <a:rPr lang="en-CA" sz="2400" dirty="0" smtClean="0"/>
              <a:t>Maximum $15,000 per project.</a:t>
            </a:r>
          </a:p>
          <a:p>
            <a:r>
              <a:rPr lang="en-CA" sz="2400" dirty="0" smtClean="0"/>
              <a:t>Limited to 10</a:t>
            </a:r>
            <a:r>
              <a:rPr lang="en-CA" sz="2400" dirty="0"/>
              <a:t>% of the total funding available.</a:t>
            </a:r>
          </a:p>
          <a:p>
            <a:pPr marL="114300" indent="0">
              <a:buNone/>
            </a:pPr>
            <a:endParaRPr lang="en-CA" sz="2400" dirty="0" smtClean="0"/>
          </a:p>
          <a:p>
            <a:pPr marL="114300" indent="0">
              <a:buNone/>
            </a:pPr>
            <a:r>
              <a:rPr lang="en-CA" sz="2400" dirty="0" smtClean="0"/>
              <a:t>Examples </a:t>
            </a:r>
            <a:r>
              <a:rPr lang="en-CA" sz="2400" dirty="0"/>
              <a:t>of what would qualify for preliminary study funding;</a:t>
            </a:r>
          </a:p>
          <a:p>
            <a:r>
              <a:rPr lang="en-CA" sz="2400" dirty="0" smtClean="0"/>
              <a:t>Consultation on research methods;</a:t>
            </a:r>
            <a:endParaRPr lang="en-CA" sz="2400" dirty="0"/>
          </a:p>
          <a:p>
            <a:r>
              <a:rPr lang="en-CA" sz="2400" dirty="0" smtClean="0"/>
              <a:t>consultation </a:t>
            </a:r>
            <a:r>
              <a:rPr lang="en-CA" sz="2400" dirty="0"/>
              <a:t>to obtain </a:t>
            </a:r>
            <a:r>
              <a:rPr lang="en-CA" sz="2400" dirty="0" smtClean="0"/>
              <a:t>community support;</a:t>
            </a:r>
          </a:p>
          <a:p>
            <a:r>
              <a:rPr lang="en-CA" sz="2400" dirty="0" smtClean="0"/>
              <a:t>consultation </a:t>
            </a:r>
            <a:r>
              <a:rPr lang="en-CA" sz="2400" dirty="0"/>
              <a:t>on level of community involvement and participation in a research project; or</a:t>
            </a:r>
          </a:p>
          <a:p>
            <a:r>
              <a:rPr lang="en-CA" sz="2400" dirty="0" smtClean="0"/>
              <a:t>consultation </a:t>
            </a:r>
            <a:r>
              <a:rPr lang="en-CA" sz="2400" dirty="0"/>
              <a:t>on how to include IQ/TEK in a research project.</a:t>
            </a:r>
          </a:p>
        </p:txBody>
      </p:sp>
    </p:spTree>
    <p:extLst>
      <p:ext uri="{BB962C8B-B14F-4D97-AF65-F5344CB8AC3E}">
        <p14:creationId xmlns:p14="http://schemas.microsoft.com/office/powerpoint/2010/main" val="23586486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31224" cy="1143000"/>
          </a:xfrm>
        </p:spPr>
        <p:txBody>
          <a:bodyPr/>
          <a:lstStyle/>
          <a:p>
            <a:r>
              <a:rPr lang="en-CA" sz="4400" dirty="0" smtClean="0"/>
              <a:t>Notification of Funding Decisions</a:t>
            </a:r>
            <a:endParaRPr lang="en-CA" sz="4400" dirty="0"/>
          </a:p>
        </p:txBody>
      </p:sp>
      <p:sp>
        <p:nvSpPr>
          <p:cNvPr id="3" name="Content Placeholder 2"/>
          <p:cNvSpPr>
            <a:spLocks noGrp="1"/>
          </p:cNvSpPr>
          <p:nvPr>
            <p:ph idx="1"/>
          </p:nvPr>
        </p:nvSpPr>
        <p:spPr>
          <a:xfrm>
            <a:off x="457200" y="1844824"/>
            <a:ext cx="7620000" cy="4373414"/>
          </a:xfrm>
        </p:spPr>
        <p:txBody>
          <a:bodyPr/>
          <a:lstStyle/>
          <a:p>
            <a:r>
              <a:rPr lang="en-CA" sz="2800" dirty="0" smtClean="0"/>
              <a:t>Proposals are reviewed by the Board during the March meeting</a:t>
            </a:r>
          </a:p>
          <a:p>
            <a:r>
              <a:rPr lang="en-CA" sz="2800" dirty="0"/>
              <a:t>Individual applicants and departments will be advised in writing of the NWMB’s funding decisions by mid-April</a:t>
            </a:r>
          </a:p>
          <a:p>
            <a:r>
              <a:rPr lang="en-CA" sz="2800" dirty="0"/>
              <a:t>All funding conditions must be met by 30 June</a:t>
            </a:r>
          </a:p>
          <a:p>
            <a:r>
              <a:rPr lang="en-CA" sz="2800" dirty="0"/>
              <a:t>The NWMB may establish additional funding conditions prior to funding being issued</a:t>
            </a:r>
          </a:p>
          <a:p>
            <a:endParaRPr lang="en-CA" dirty="0"/>
          </a:p>
        </p:txBody>
      </p:sp>
    </p:spTree>
    <p:extLst>
      <p:ext uri="{BB962C8B-B14F-4D97-AF65-F5344CB8AC3E}">
        <p14:creationId xmlns:p14="http://schemas.microsoft.com/office/powerpoint/2010/main" val="4152101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Nunavut Wildlife Studies Fund</a:t>
            </a:r>
            <a:endParaRPr lang="en-CA" dirty="0"/>
          </a:p>
        </p:txBody>
      </p:sp>
      <p:sp>
        <p:nvSpPr>
          <p:cNvPr id="3" name="Content Placeholder 2"/>
          <p:cNvSpPr>
            <a:spLocks noGrp="1"/>
          </p:cNvSpPr>
          <p:nvPr>
            <p:ph idx="1"/>
          </p:nvPr>
        </p:nvSpPr>
        <p:spPr/>
        <p:txBody>
          <a:bodyPr>
            <a:normAutofit/>
          </a:bodyPr>
          <a:lstStyle/>
          <a:p>
            <a:r>
              <a:rPr lang="en-CA" sz="2800" dirty="0" smtClean="0"/>
              <a:t>The Nunavut Wildlife Studies Fund (NWSF) was created by the NWMB to fund community-based management and research projects in Nunavut, in particular, projects led by Hunters and Trappers Organizations</a:t>
            </a:r>
          </a:p>
          <a:p>
            <a:r>
              <a:rPr lang="en-CA" sz="2800" dirty="0" smtClean="0"/>
              <a:t>Addresses issues of local concern</a:t>
            </a:r>
          </a:p>
          <a:p>
            <a:r>
              <a:rPr lang="en-CA" sz="2800" dirty="0" smtClean="0"/>
              <a:t>Very similar structure to NWRT</a:t>
            </a:r>
            <a:endParaRPr lang="en-CA" sz="2800" dirty="0"/>
          </a:p>
        </p:txBody>
      </p:sp>
    </p:spTree>
    <p:extLst>
      <p:ext uri="{BB962C8B-B14F-4D97-AF65-F5344CB8AC3E}">
        <p14:creationId xmlns:p14="http://schemas.microsoft.com/office/powerpoint/2010/main" val="4053146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Nunavut Wildlife Studies Fund</a:t>
            </a:r>
          </a:p>
        </p:txBody>
      </p:sp>
      <p:sp>
        <p:nvSpPr>
          <p:cNvPr id="3" name="Content Placeholder 2"/>
          <p:cNvSpPr>
            <a:spLocks noGrp="1"/>
          </p:cNvSpPr>
          <p:nvPr>
            <p:ph idx="1"/>
          </p:nvPr>
        </p:nvSpPr>
        <p:spPr/>
        <p:txBody>
          <a:bodyPr>
            <a:normAutofit/>
          </a:bodyPr>
          <a:lstStyle/>
          <a:p>
            <a:r>
              <a:rPr lang="en-CA" sz="2800" dirty="0" smtClean="0"/>
              <a:t>Government </a:t>
            </a:r>
            <a:r>
              <a:rPr lang="en-CA" sz="2800" dirty="0"/>
              <a:t>researchers can support the </a:t>
            </a:r>
            <a:r>
              <a:rPr lang="en-CA" sz="2800" dirty="0" smtClean="0"/>
              <a:t>Hunters and Trappers Organization </a:t>
            </a:r>
            <a:r>
              <a:rPr lang="en-CA" sz="2800" dirty="0"/>
              <a:t>with applications and research, however the </a:t>
            </a:r>
            <a:r>
              <a:rPr lang="en-CA" sz="2800" dirty="0"/>
              <a:t>Hunters and Trappers Organization </a:t>
            </a:r>
            <a:r>
              <a:rPr lang="en-CA" sz="2800" dirty="0"/>
              <a:t>maintains responsibility for all correspondence with the NWMB and submission of all required documents</a:t>
            </a:r>
          </a:p>
        </p:txBody>
      </p:sp>
    </p:spTree>
    <p:extLst>
      <p:ext uri="{BB962C8B-B14F-4D97-AF65-F5344CB8AC3E}">
        <p14:creationId xmlns:p14="http://schemas.microsoft.com/office/powerpoint/2010/main" val="263765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NWSF Scoring Structure </a:t>
            </a:r>
            <a:endParaRPr lang="en-CA" dirty="0"/>
          </a:p>
        </p:txBody>
      </p:sp>
      <p:sp>
        <p:nvSpPr>
          <p:cNvPr id="3" name="Content Placeholder 2"/>
          <p:cNvSpPr>
            <a:spLocks noGrp="1"/>
          </p:cNvSpPr>
          <p:nvPr>
            <p:ph idx="1"/>
          </p:nvPr>
        </p:nvSpPr>
        <p:spPr/>
        <p:txBody>
          <a:bodyPr>
            <a:normAutofit/>
          </a:bodyPr>
          <a:lstStyle/>
          <a:p>
            <a:r>
              <a:rPr lang="en-CA" sz="2800" dirty="0" smtClean="0"/>
              <a:t>Scoring structure </a:t>
            </a:r>
            <a:r>
              <a:rPr lang="en-CA" sz="2800" dirty="0"/>
              <a:t>similar to NWRT with some changes that benefit those without research experience.</a:t>
            </a:r>
          </a:p>
          <a:p>
            <a:pPr lvl="1"/>
            <a:r>
              <a:rPr lang="en-CA" sz="2800" dirty="0" smtClean="0"/>
              <a:t>NWMB and Regional Priorities </a:t>
            </a:r>
          </a:p>
          <a:p>
            <a:pPr lvl="2"/>
            <a:r>
              <a:rPr lang="en-CA" sz="2400" dirty="0" smtClean="0"/>
              <a:t>More weight given to regional priorities</a:t>
            </a:r>
          </a:p>
          <a:p>
            <a:pPr lvl="1"/>
            <a:r>
              <a:rPr lang="en-CA" sz="2800" dirty="0" smtClean="0"/>
              <a:t>Quality of Research </a:t>
            </a:r>
          </a:p>
          <a:p>
            <a:pPr lvl="1"/>
            <a:r>
              <a:rPr lang="en-CA" sz="2800" dirty="0" smtClean="0"/>
              <a:t>Financial Contributions</a:t>
            </a:r>
          </a:p>
          <a:p>
            <a:pPr lvl="1"/>
            <a:r>
              <a:rPr lang="en-CA" sz="2800" dirty="0" smtClean="0"/>
              <a:t>Consultation and Reporting</a:t>
            </a:r>
            <a:endParaRPr lang="en-CA" sz="2800" dirty="0"/>
          </a:p>
        </p:txBody>
      </p:sp>
    </p:spTree>
    <p:extLst>
      <p:ext uri="{BB962C8B-B14F-4D97-AF65-F5344CB8AC3E}">
        <p14:creationId xmlns:p14="http://schemas.microsoft.com/office/powerpoint/2010/main" val="2734653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p:spPr>
        <p:txBody>
          <a:bodyPr/>
          <a:lstStyle/>
          <a:p>
            <a:r>
              <a:rPr lang="en-CA" dirty="0" smtClean="0"/>
              <a:t>Nunavut </a:t>
            </a:r>
            <a:r>
              <a:rPr lang="en-CA" dirty="0"/>
              <a:t>Wildlife Research Trust </a:t>
            </a:r>
          </a:p>
        </p:txBody>
      </p:sp>
      <p:sp>
        <p:nvSpPr>
          <p:cNvPr id="3" name="Content Placeholder 2"/>
          <p:cNvSpPr>
            <a:spLocks noGrp="1"/>
          </p:cNvSpPr>
          <p:nvPr>
            <p:ph idx="1"/>
          </p:nvPr>
        </p:nvSpPr>
        <p:spPr/>
        <p:txBody>
          <a:bodyPr/>
          <a:lstStyle/>
          <a:p>
            <a:r>
              <a:rPr lang="en-CA" sz="2800" dirty="0" smtClean="0"/>
              <a:t>The </a:t>
            </a:r>
            <a:r>
              <a:rPr lang="en-CA" sz="2800" dirty="0"/>
              <a:t>NWRT was created to fund wildlife research conducted by territorial and federal government departments. </a:t>
            </a:r>
          </a:p>
          <a:p>
            <a:endParaRPr lang="en-CA" sz="2800" dirty="0"/>
          </a:p>
          <a:p>
            <a:r>
              <a:rPr lang="en-CA" sz="2800" dirty="0" smtClean="0"/>
              <a:t>The </a:t>
            </a:r>
            <a:r>
              <a:rPr lang="en-CA" sz="2800" dirty="0"/>
              <a:t>NWRT provides an annual allocation to address wildlife </a:t>
            </a:r>
            <a:r>
              <a:rPr lang="en-CA" sz="2800" dirty="0" smtClean="0"/>
              <a:t>management and research </a:t>
            </a:r>
            <a:r>
              <a:rPr lang="en-CA" sz="2800" dirty="0"/>
              <a:t>priorities as identified by the NWMB </a:t>
            </a:r>
            <a:r>
              <a:rPr lang="en-CA" sz="2800" dirty="0" smtClean="0"/>
              <a:t>and each of the three Regional Wildlife Organizations.</a:t>
            </a:r>
            <a:endParaRPr lang="en-CA" sz="2800" dirty="0"/>
          </a:p>
          <a:p>
            <a:endParaRPr lang="en-CA" dirty="0"/>
          </a:p>
        </p:txBody>
      </p:sp>
    </p:spTree>
    <p:extLst>
      <p:ext uri="{BB962C8B-B14F-4D97-AF65-F5344CB8AC3E}">
        <p14:creationId xmlns:p14="http://schemas.microsoft.com/office/powerpoint/2010/main" val="1337837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NWRT Application</a:t>
            </a:r>
            <a:endParaRPr lang="en-CA" dirty="0"/>
          </a:p>
        </p:txBody>
      </p:sp>
      <p:sp>
        <p:nvSpPr>
          <p:cNvPr id="3" name="Content Placeholder 2"/>
          <p:cNvSpPr>
            <a:spLocks noGrp="1"/>
          </p:cNvSpPr>
          <p:nvPr>
            <p:ph sz="half" idx="1"/>
          </p:nvPr>
        </p:nvSpPr>
        <p:spPr>
          <a:xfrm>
            <a:off x="457200" y="1536192"/>
            <a:ext cx="3754760" cy="4590288"/>
          </a:xfrm>
        </p:spPr>
        <p:txBody>
          <a:bodyPr/>
          <a:lstStyle/>
          <a:p>
            <a:r>
              <a:rPr lang="en-CA" dirty="0" smtClean="0"/>
              <a:t>Application deadline January 15 each year</a:t>
            </a:r>
          </a:p>
          <a:p>
            <a:r>
              <a:rPr lang="en-CA" dirty="0" smtClean="0"/>
              <a:t>Application form available on the NWMB’s website and distributed to government departments</a:t>
            </a:r>
          </a:p>
          <a:p>
            <a:endParaRPr lang="en-CA" dirty="0"/>
          </a:p>
          <a:p>
            <a:pPr lvl="1"/>
            <a:endParaRPr lang="en-CA" dirty="0" smtClean="0"/>
          </a:p>
          <a:p>
            <a:pPr marL="411480" lvl="1" indent="0">
              <a:buNone/>
            </a:pPr>
            <a:endParaRPr lang="en-CA" dirty="0"/>
          </a:p>
        </p:txBody>
      </p:sp>
      <p:pic>
        <p:nvPicPr>
          <p:cNvPr id="1026" name="Picture 2"/>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211960" y="1268760"/>
            <a:ext cx="4081264"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7076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NWRT Funding Guide</a:t>
            </a:r>
            <a:endParaRPr lang="en-CA" dirty="0"/>
          </a:p>
        </p:txBody>
      </p:sp>
      <p:sp>
        <p:nvSpPr>
          <p:cNvPr id="3" name="Content Placeholder 2"/>
          <p:cNvSpPr>
            <a:spLocks noGrp="1"/>
          </p:cNvSpPr>
          <p:nvPr>
            <p:ph idx="1"/>
          </p:nvPr>
        </p:nvSpPr>
        <p:spPr/>
        <p:txBody>
          <a:bodyPr>
            <a:normAutofit/>
          </a:bodyPr>
          <a:lstStyle/>
          <a:p>
            <a:r>
              <a:rPr lang="en-CA" sz="2800" dirty="0"/>
              <a:t>A funding guide is available to assist applicants with applying to the NWRT, and also to be more transparent pertaining to the requirements and purpose of the NWRT</a:t>
            </a:r>
            <a:r>
              <a:rPr lang="en-CA" sz="2800" dirty="0" smtClean="0"/>
              <a:t>.</a:t>
            </a:r>
          </a:p>
          <a:p>
            <a:pPr lvl="1"/>
            <a:r>
              <a:rPr lang="en-CA" sz="2800" dirty="0" smtClean="0"/>
              <a:t>NOTE: NWRT Funding Guide was updated in June 2014</a:t>
            </a:r>
            <a:endParaRPr lang="en-CA" sz="2800" dirty="0"/>
          </a:p>
        </p:txBody>
      </p:sp>
    </p:spTree>
    <p:extLst>
      <p:ext uri="{BB962C8B-B14F-4D97-AF65-F5344CB8AC3E}">
        <p14:creationId xmlns:p14="http://schemas.microsoft.com/office/powerpoint/2010/main" val="418947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NWRT Scoring Structure: NWMB and Regional Priorities</a:t>
            </a:r>
            <a:endParaRPr lang="en-CA" dirty="0"/>
          </a:p>
        </p:txBody>
      </p:sp>
      <p:sp>
        <p:nvSpPr>
          <p:cNvPr id="3" name="Content Placeholder 2"/>
          <p:cNvSpPr>
            <a:spLocks noGrp="1"/>
          </p:cNvSpPr>
          <p:nvPr>
            <p:ph idx="1"/>
          </p:nvPr>
        </p:nvSpPr>
        <p:spPr>
          <a:xfrm>
            <a:off x="457200" y="1844824"/>
            <a:ext cx="7859216" cy="4555976"/>
          </a:xfrm>
        </p:spPr>
        <p:txBody>
          <a:bodyPr>
            <a:normAutofit/>
          </a:bodyPr>
          <a:lstStyle/>
          <a:p>
            <a:pPr marL="571500" indent="-457200">
              <a:buFont typeface="+mj-lt"/>
              <a:buAutoNum type="arabicPeriod"/>
            </a:pPr>
            <a:r>
              <a:rPr lang="en-CA" sz="2400" dirty="0" smtClean="0"/>
              <a:t>NWRT </a:t>
            </a:r>
            <a:r>
              <a:rPr lang="en-CA" sz="2400" dirty="0"/>
              <a:t>scoring gives higher priority to research focused on NWMB </a:t>
            </a:r>
            <a:r>
              <a:rPr lang="en-CA" sz="2400" dirty="0" smtClean="0"/>
              <a:t>and Regional Priorities.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996952"/>
            <a:ext cx="6762750" cy="3371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397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NWRT Scoring Structure: Quality of Research</a:t>
            </a:r>
            <a:endParaRPr lang="en-CA" dirty="0"/>
          </a:p>
        </p:txBody>
      </p:sp>
      <p:sp>
        <p:nvSpPr>
          <p:cNvPr id="3" name="Content Placeholder 2"/>
          <p:cNvSpPr>
            <a:spLocks noGrp="1"/>
          </p:cNvSpPr>
          <p:nvPr>
            <p:ph idx="1"/>
          </p:nvPr>
        </p:nvSpPr>
        <p:spPr>
          <a:xfrm>
            <a:off x="457200" y="1700808"/>
            <a:ext cx="7620000" cy="4699992"/>
          </a:xfrm>
        </p:spPr>
        <p:txBody>
          <a:bodyPr/>
          <a:lstStyle/>
          <a:p>
            <a:pPr marL="571500" indent="-457200">
              <a:buFont typeface="+mj-lt"/>
              <a:buAutoNum type="arabicPeriod" startAt="2"/>
            </a:pPr>
            <a:r>
              <a:rPr lang="en-CA" dirty="0"/>
              <a:t>Projects are awarded more points for research that will be applicable in the near future and that includes </a:t>
            </a:r>
            <a:r>
              <a:rPr lang="en-CA" dirty="0" smtClean="0"/>
              <a:t>Inuit </a:t>
            </a:r>
            <a:r>
              <a:rPr lang="en-CA" dirty="0" smtClean="0"/>
              <a:t>Qaujimajatuqangit/Traditional </a:t>
            </a:r>
            <a:r>
              <a:rPr lang="en-CA" dirty="0" smtClean="0"/>
              <a:t>Ecological Knowledge.</a:t>
            </a:r>
            <a:endParaRPr lang="en-CA"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 r="47032"/>
          <a:stretch/>
        </p:blipFill>
        <p:spPr bwMode="auto">
          <a:xfrm>
            <a:off x="1165556" y="2996952"/>
            <a:ext cx="6203288" cy="352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6228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NWRT Scoring </a:t>
            </a:r>
            <a:r>
              <a:rPr lang="en-CA" dirty="0" smtClean="0"/>
              <a:t>Structure: Financial Contributions</a:t>
            </a:r>
            <a:endParaRPr lang="en-CA" dirty="0"/>
          </a:p>
        </p:txBody>
      </p:sp>
      <p:sp>
        <p:nvSpPr>
          <p:cNvPr id="3" name="Content Placeholder 2"/>
          <p:cNvSpPr>
            <a:spLocks noGrp="1"/>
          </p:cNvSpPr>
          <p:nvPr>
            <p:ph idx="1"/>
          </p:nvPr>
        </p:nvSpPr>
        <p:spPr/>
        <p:txBody>
          <a:bodyPr/>
          <a:lstStyle/>
          <a:p>
            <a:pPr marL="571500" indent="-457200">
              <a:buFont typeface="+mj-lt"/>
              <a:buAutoNum type="arabicPeriod" startAt="3"/>
            </a:pPr>
            <a:r>
              <a:rPr lang="en-CA" dirty="0"/>
              <a:t>Financial contributions by the applicant and other organizations are combined</a:t>
            </a:r>
            <a:r>
              <a:rPr lang="en-CA" dirty="0" smtClean="0"/>
              <a:t>.</a:t>
            </a:r>
          </a:p>
          <a:p>
            <a:pPr marL="571500" indent="-457200">
              <a:buFont typeface="+mj-lt"/>
              <a:buAutoNum type="arabicPeriod" startAt="3"/>
            </a:pPr>
            <a:endParaRPr lang="en-CA"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2492896"/>
            <a:ext cx="6743700" cy="39338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900685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NWRT Scoring </a:t>
            </a:r>
            <a:r>
              <a:rPr lang="en-CA" dirty="0" smtClean="0"/>
              <a:t>Structure: Consultation and Reporting</a:t>
            </a:r>
            <a:endParaRPr lang="en-CA" dirty="0"/>
          </a:p>
        </p:txBody>
      </p:sp>
      <p:sp>
        <p:nvSpPr>
          <p:cNvPr id="3" name="Content Placeholder 2"/>
          <p:cNvSpPr>
            <a:spLocks noGrp="1"/>
          </p:cNvSpPr>
          <p:nvPr>
            <p:ph idx="1"/>
          </p:nvPr>
        </p:nvSpPr>
        <p:spPr>
          <a:xfrm>
            <a:off x="457200" y="1772816"/>
            <a:ext cx="7620000" cy="4627984"/>
          </a:xfrm>
        </p:spPr>
        <p:txBody>
          <a:bodyPr/>
          <a:lstStyle/>
          <a:p>
            <a:pPr marL="571500" indent="-457200">
              <a:buFont typeface="+mj-lt"/>
              <a:buAutoNum type="arabicPeriod" startAt="4"/>
            </a:pPr>
            <a:r>
              <a:rPr lang="en-CA" dirty="0" smtClean="0"/>
              <a:t>Applicants are </a:t>
            </a:r>
            <a:r>
              <a:rPr lang="en-CA" dirty="0"/>
              <a:t>required to provide a letter of support from communities or demonstrate conscientious consultation in their proposals.</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3140968"/>
            <a:ext cx="6734175" cy="33432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798408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NWRT Scoring Structure: Deductions</a:t>
            </a:r>
            <a:endParaRPr lang="en-CA" dirty="0"/>
          </a:p>
        </p:txBody>
      </p:sp>
      <p:sp>
        <p:nvSpPr>
          <p:cNvPr id="3" name="Content Placeholder 2"/>
          <p:cNvSpPr>
            <a:spLocks noGrp="1"/>
          </p:cNvSpPr>
          <p:nvPr>
            <p:ph idx="1"/>
          </p:nvPr>
        </p:nvSpPr>
        <p:spPr>
          <a:xfrm>
            <a:off x="457200" y="1988840"/>
            <a:ext cx="7620000" cy="4411960"/>
          </a:xfrm>
        </p:spPr>
        <p:txBody>
          <a:bodyPr>
            <a:normAutofit/>
          </a:bodyPr>
          <a:lstStyle/>
          <a:p>
            <a:pPr marL="571500" indent="-457200">
              <a:buFont typeface="+mj-lt"/>
              <a:buAutoNum type="arabicPeriod" startAt="5"/>
            </a:pPr>
            <a:r>
              <a:rPr lang="en-CA" sz="2400" dirty="0"/>
              <a:t>The scoring system deducts points for outstanding and late reporting</a:t>
            </a:r>
            <a:r>
              <a:rPr lang="en-CA" sz="2400" dirty="0" smtClean="0"/>
              <a:t>.</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7725" y="3356992"/>
            <a:ext cx="6838950"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96109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emplate>
  <TotalTime>366</TotalTime>
  <Words>3183</Words>
  <Application>Microsoft Office PowerPoint</Application>
  <PresentationFormat>On-screen Show (4:3)</PresentationFormat>
  <Paragraphs>282</Paragraphs>
  <Slides>19</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Cambria</vt:lpstr>
      <vt:lpstr>Adjacency</vt:lpstr>
      <vt:lpstr>Nunavut Wildlife  Research Trust and Studies Fund</vt:lpstr>
      <vt:lpstr>Nunavut Wildlife Research Trust </vt:lpstr>
      <vt:lpstr>NWRT Application</vt:lpstr>
      <vt:lpstr>NWRT Funding Guide</vt:lpstr>
      <vt:lpstr>NWRT Scoring Structure: NWMB and Regional Priorities</vt:lpstr>
      <vt:lpstr>NWRT Scoring Structure: Quality of Research</vt:lpstr>
      <vt:lpstr>NWRT Scoring Structure: Financial Contributions</vt:lpstr>
      <vt:lpstr>NWRT Scoring Structure: Consultation and Reporting</vt:lpstr>
      <vt:lpstr>NWRT Scoring Structure: Deductions</vt:lpstr>
      <vt:lpstr>Reporting Requirements</vt:lpstr>
      <vt:lpstr>Consultation Requirements</vt:lpstr>
      <vt:lpstr>Funding Limitations and Eligibility </vt:lpstr>
      <vt:lpstr>Funding Limitations and Eligibility </vt:lpstr>
      <vt:lpstr>Funding Limitations and Eligibility: Multi-year Funding</vt:lpstr>
      <vt:lpstr>Funding Limitations and Eligibility: Preliminary Funding</vt:lpstr>
      <vt:lpstr>Notification of Funding Decisions</vt:lpstr>
      <vt:lpstr>Nunavut Wildlife Studies Fund</vt:lpstr>
      <vt:lpstr>Nunavut Wildlife Studies Fund</vt:lpstr>
      <vt:lpstr>NWSF Scoring Structure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NWMB: Nunavut Wildlife  Research Trust</dc:title>
  <dc:creator>Karla Letto</dc:creator>
  <cp:lastModifiedBy>Karla Letto</cp:lastModifiedBy>
  <cp:revision>22</cp:revision>
  <dcterms:created xsi:type="dcterms:W3CDTF">2014-10-14T20:32:20Z</dcterms:created>
  <dcterms:modified xsi:type="dcterms:W3CDTF">2015-02-23T15:21:04Z</dcterms:modified>
</cp:coreProperties>
</file>